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65"/>
  </p:notesMasterIdLst>
  <p:sldIdLst>
    <p:sldId id="256" r:id="rId2"/>
    <p:sldId id="259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359" r:id="rId26"/>
    <p:sldId id="354" r:id="rId27"/>
    <p:sldId id="288" r:id="rId28"/>
    <p:sldId id="355" r:id="rId29"/>
    <p:sldId id="356" r:id="rId30"/>
    <p:sldId id="358" r:id="rId31"/>
    <p:sldId id="294" r:id="rId32"/>
    <p:sldId id="295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12" r:id="rId41"/>
    <p:sldId id="313" r:id="rId42"/>
    <p:sldId id="314" r:id="rId43"/>
    <p:sldId id="315" r:id="rId44"/>
    <p:sldId id="316" r:id="rId45"/>
    <p:sldId id="362" r:id="rId46"/>
    <p:sldId id="328" r:id="rId47"/>
    <p:sldId id="329" r:id="rId48"/>
    <p:sldId id="330" r:id="rId49"/>
    <p:sldId id="331" r:id="rId50"/>
    <p:sldId id="332" r:id="rId51"/>
    <p:sldId id="333" r:id="rId52"/>
    <p:sldId id="334" r:id="rId53"/>
    <p:sldId id="335" r:id="rId54"/>
    <p:sldId id="336" r:id="rId55"/>
    <p:sldId id="337" r:id="rId56"/>
    <p:sldId id="338" r:id="rId57"/>
    <p:sldId id="339" r:id="rId58"/>
    <p:sldId id="340" r:id="rId59"/>
    <p:sldId id="341" r:id="rId60"/>
    <p:sldId id="342" r:id="rId61"/>
    <p:sldId id="349" r:id="rId62"/>
    <p:sldId id="348" r:id="rId63"/>
    <p:sldId id="361" r:id="rId64"/>
  </p:sldIdLst>
  <p:sldSz cx="9144000" cy="5143500" type="screen16x9"/>
  <p:notesSz cx="6858000" cy="9144000"/>
  <p:embeddedFontLst>
    <p:embeddedFont>
      <p:font typeface="Dosis" panose="020B0604020202020204" charset="0"/>
      <p:regular r:id="rId66"/>
      <p:bold r:id="rId67"/>
    </p:embeddedFont>
    <p:embeddedFont>
      <p:font typeface="Consolas" panose="020B0609020204030204" pitchFamily="49" charset="0"/>
      <p:regular r:id="rId68"/>
      <p:bold r:id="rId69"/>
      <p:italic r:id="rId70"/>
      <p:boldItalic r:id="rId71"/>
    </p:embeddedFont>
    <p:embeddedFont>
      <p:font typeface="Calibri" panose="020F0502020204030204" pitchFamily="34" charset="0"/>
      <p:regular r:id="rId72"/>
      <p:bold r:id="rId73"/>
      <p:italic r:id="rId74"/>
      <p:boldItalic r:id="rId75"/>
    </p:embeddedFont>
    <p:embeddedFont>
      <p:font typeface="Comfortaa" panose="020B0604020202020204" charset="0"/>
      <p:regular r:id="rId76"/>
      <p:bold r:id="rId7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822" autoAdjust="0"/>
  </p:normalViewPr>
  <p:slideViewPr>
    <p:cSldViewPr>
      <p:cViewPr>
        <p:scale>
          <a:sx n="75" d="100"/>
          <a:sy n="75" d="100"/>
        </p:scale>
        <p:origin x="-2580" y="-14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font" Target="fonts/font3.fntdata"/><Relationship Id="rId76" Type="http://schemas.openxmlformats.org/officeDocument/2006/relationships/font" Target="fonts/font11.fntdata"/><Relationship Id="rId7" Type="http://schemas.openxmlformats.org/officeDocument/2006/relationships/slide" Target="slides/slide6.xml"/><Relationship Id="rId71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1.fntdata"/><Relationship Id="rId74" Type="http://schemas.openxmlformats.org/officeDocument/2006/relationships/font" Target="fonts/font9.fntdata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73" Type="http://schemas.openxmlformats.org/officeDocument/2006/relationships/font" Target="fonts/font8.fntdata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4.fntdata"/><Relationship Id="rId77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7.fntdata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5.fntdata"/><Relationship Id="rId75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6441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/>
              <a:t>je suis Lynda TEMAL</a:t>
            </a:r>
          </a:p>
          <a:p>
            <a:pPr lvl="0" rtl="0">
              <a:spcBef>
                <a:spcPts val="0"/>
              </a:spcBef>
              <a:buNone/>
            </a:pPr>
            <a:r>
              <a:rPr lang="fr"/>
              <a:t>Je suis chez sfeir depuis un an.</a:t>
            </a:r>
          </a:p>
          <a:p>
            <a:pPr lvl="0" rtl="0">
              <a:spcBef>
                <a:spcPts val="0"/>
              </a:spcBef>
              <a:buNone/>
            </a:pPr>
            <a:r>
              <a:rPr lang="fr"/>
              <a:t>J’ai un doctorat de l’université de Rennes I.</a:t>
            </a:r>
          </a:p>
          <a:p>
            <a:pPr lvl="0" rtl="0">
              <a:spcBef>
                <a:spcPts val="0"/>
              </a:spcBef>
              <a:buNone/>
            </a:pPr>
            <a:r>
              <a:rPr lang="fr"/>
              <a:t>Le sujet de la thèse modélisation d’ontologies pour le partage de données dans le domaine de la neuroimagerie.</a:t>
            </a:r>
          </a:p>
          <a:p>
            <a:pPr lvl="0" rtl="0">
              <a:spcBef>
                <a:spcPts val="0"/>
              </a:spcBef>
              <a:buNone/>
            </a:pPr>
            <a:r>
              <a:rPr lang="fr"/>
              <a:t>Aujourd’hui je vais vous présenter une introduction au web semantique. appelé aussi  web de données.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/>
              <a:t>Alors que l’être humain est capable d’aller  sur un moteur de recherche</a:t>
            </a:r>
          </a:p>
          <a:p>
            <a:pPr lvl="0">
              <a:spcBef>
                <a:spcPts val="0"/>
              </a:spcBef>
              <a:buNone/>
            </a:pPr>
            <a:r>
              <a:rPr lang="fr"/>
              <a:t>de mettre des mots clés et de naviguer dans l’ensemble des résultats pour  arriver à la page recherchée.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Shape 4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Shape 4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Shape 4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Shape 4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Shape 4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Shape 5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Shape 5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Shape 5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Shape 5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Shape 5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Shape 6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Shape 6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fr" sz="1200">
                <a:solidFill>
                  <a:srgbClr val="073763"/>
                </a:solidFill>
                <a:latin typeface="Comfortaa"/>
                <a:ea typeface="Comfortaa"/>
                <a:cs typeface="Comfortaa"/>
                <a:sym typeface="Comfortaa"/>
              </a:rPr>
              <a:t>But du Web Sémantique</a:t>
            </a:r>
          </a:p>
          <a:p>
            <a:pPr marL="457200" lvl="0" indent="-304800" rtl="0">
              <a:spcBef>
                <a:spcPts val="600"/>
              </a:spcBef>
              <a:buClr>
                <a:srgbClr val="999999"/>
              </a:buClr>
              <a:buSzPct val="100000"/>
              <a:buFont typeface="Calibri"/>
            </a:pPr>
            <a:r>
              <a:rPr lang="fr" sz="12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Identifier ce qui existe et le rendre accessible via le Web.</a:t>
            </a:r>
          </a:p>
          <a:p>
            <a:pPr marL="457200" lvl="0" indent="-304800" rtl="0">
              <a:spcBef>
                <a:spcPts val="600"/>
              </a:spcBef>
              <a:buClr>
                <a:srgbClr val="999999"/>
              </a:buClr>
              <a:buSzPct val="100000"/>
              <a:buFont typeface="Calibri"/>
            </a:pPr>
            <a:r>
              <a:rPr lang="fr" sz="12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Lier  les données dans un format standard </a:t>
            </a:r>
          </a:p>
          <a:p>
            <a:pPr marL="457200" lvl="0" indent="-304800" rtl="0">
              <a:spcBef>
                <a:spcPts val="600"/>
              </a:spcBef>
              <a:buClr>
                <a:srgbClr val="999999"/>
              </a:buClr>
              <a:buSzPct val="100000"/>
              <a:buFont typeface="Calibri"/>
            </a:pPr>
            <a:r>
              <a:rPr lang="fr" sz="12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Accès aux données standard</a:t>
            </a:r>
          </a:p>
          <a:p>
            <a:pPr marL="457200" lvl="0" indent="-304800" rtl="0">
              <a:spcBef>
                <a:spcPts val="600"/>
              </a:spcBef>
              <a:buClr>
                <a:srgbClr val="999999"/>
              </a:buClr>
              <a:buSzPct val="100000"/>
              <a:buFont typeface="Calibri"/>
            </a:pPr>
            <a:r>
              <a:rPr lang="fr" sz="12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Machine capable de </a:t>
            </a:r>
          </a:p>
          <a:p>
            <a:pPr marL="914400" lvl="1" indent="-304800" rtl="0">
              <a:spcBef>
                <a:spcPts val="480"/>
              </a:spcBef>
              <a:buClr>
                <a:srgbClr val="999999"/>
              </a:buClr>
              <a:buSzPct val="100000"/>
              <a:buFont typeface="Calibri"/>
            </a:pPr>
            <a:r>
              <a:rPr lang="fr" sz="12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l'interpréter</a:t>
            </a:r>
          </a:p>
          <a:p>
            <a:pPr marL="914400" lvl="1" indent="-304800" rtl="0">
              <a:spcBef>
                <a:spcPts val="480"/>
              </a:spcBef>
              <a:buClr>
                <a:srgbClr val="999999"/>
              </a:buClr>
              <a:buSzPct val="100000"/>
              <a:buFont typeface="Calibri"/>
            </a:pPr>
            <a:r>
              <a:rPr lang="fr" sz="12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lier des informations</a:t>
            </a:r>
          </a:p>
          <a:p>
            <a:pPr marL="914400" lvl="1" indent="-304800">
              <a:spcBef>
                <a:spcPts val="480"/>
              </a:spcBef>
              <a:buClr>
                <a:srgbClr val="999999"/>
              </a:buClr>
              <a:buSzPct val="100000"/>
              <a:buFont typeface="Calibri"/>
            </a:pPr>
            <a:r>
              <a:rPr lang="fr" sz="12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faire des inférences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Shape 6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Shape 6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Shape 6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Shape 6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hape 6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Shape 6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Shape 6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Shape 6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/>
              <a:t>Le W3C propose un certain nombre de standard pour faire du web semantique</a:t>
            </a:r>
          </a:p>
          <a:p>
            <a:pPr lvl="0" rtl="0">
              <a:spcBef>
                <a:spcPts val="0"/>
              </a:spcBef>
              <a:buNone/>
            </a:pPr>
            <a:r>
              <a:rPr lang="fr"/>
              <a:t>présentation :Je vous présenterai les langages et principes qui permettent de représenter et publier des données liées sur le web.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fr"/>
              <a:t>Sparql : d'interroger  et de sélectionner très précisément ces données à distance et au travers le web</a:t>
            </a:r>
          </a:p>
          <a:p>
            <a:pPr lvl="0" rtl="0">
              <a:spcBef>
                <a:spcPts val="0"/>
              </a:spcBef>
              <a:buNone/>
            </a:pPr>
            <a:r>
              <a:rPr lang="fr"/>
              <a:t>raisonnement : de raisonner et de déduire de nouvelles données pour enrichir les descriptions publiées  .</a:t>
            </a:r>
          </a:p>
          <a:p>
            <a:pPr lvl="0">
              <a:spcBef>
                <a:spcPts val="0"/>
              </a:spcBef>
              <a:buNone/>
            </a:pPr>
            <a:r>
              <a:rPr lang="fr"/>
              <a:t>et enfin plus récemment de tracer toute l’histoire de ces données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Shape 8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3" name="Shape 8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Shape 8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Shape 8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Shape 8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Shape 8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Shape 8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5" name="Shape 8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Shape 8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2" name="Shape 8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sz="28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Identifier et expliciter ce qui existe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Shape 8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" name="Shape 8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Shape 8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6" name="Shape 8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Shape 8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Shape 8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Shape 8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0" name="Shape 8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Shape 8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7" name="Shape 8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Shape 8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4" name="Shape 8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Shape 8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Shape 8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Shape 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" name="Shape 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Shape 9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8" name="Shape 9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Shape 9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4" name="Shape 9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Shape 9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9" name="Shape 9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Shape 9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2" name="Shape 9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Shape 9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2" name="Shape 9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1680185"/>
            <a:ext cx="7772400" cy="115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defRPr sz="4800" b="1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685800" y="27725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rgbClr val="CCCCCC"/>
              </a:buClr>
              <a:buNone/>
              <a:defRPr>
                <a:solidFill>
                  <a:srgbClr val="CCCCCC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232200" y="131737"/>
            <a:ext cx="8229600" cy="441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073763"/>
              </a:buClr>
              <a:defRPr>
                <a:solidFill>
                  <a:srgbClr val="073763"/>
                </a:solidFill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93690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999999"/>
              </a:buClr>
              <a:buSzPct val="71428"/>
              <a:buFont typeface="Calibri"/>
              <a:defRPr sz="28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buClr>
                <a:srgbClr val="999999"/>
              </a:buClr>
              <a:buFont typeface="Calibri"/>
              <a:defRPr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buClr>
                <a:srgbClr val="999999"/>
              </a:buClr>
              <a:buFont typeface="Calibri"/>
              <a:defRPr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buClr>
                <a:srgbClr val="999999"/>
              </a:buClr>
              <a:buFont typeface="Calibri"/>
              <a:defRPr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buClr>
                <a:srgbClr val="999999"/>
              </a:buClr>
              <a:buFont typeface="Calibri"/>
              <a:defRPr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buClr>
                <a:srgbClr val="999999"/>
              </a:buClr>
              <a:buFont typeface="Calibri"/>
              <a:defRPr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buClr>
                <a:srgbClr val="999999"/>
              </a:buClr>
              <a:buFont typeface="Calibri"/>
              <a:defRPr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buClr>
                <a:srgbClr val="999999"/>
              </a:buClr>
              <a:buFont typeface="Calibri"/>
              <a:defRPr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buClr>
                <a:srgbClr val="999999"/>
              </a:buClr>
              <a:buFont typeface="Calibri"/>
              <a:defRPr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7571250" y="4704250"/>
            <a:ext cx="548699" cy="392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232200" y="131737"/>
            <a:ext cx="8229600" cy="441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93690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71428"/>
              <a:defRPr sz="28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4692273" y="93690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71428"/>
              <a:defRPr sz="28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232200" y="131737"/>
            <a:ext cx="8229600" cy="441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32200" y="131737"/>
            <a:ext cx="8229600" cy="44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073763"/>
              </a:buClr>
              <a:buSzPct val="100000"/>
              <a:buFont typeface="Comfortaa"/>
              <a:buNone/>
              <a:defRPr sz="2400">
                <a:solidFill>
                  <a:srgbClr val="073763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999999"/>
              </a:buClr>
              <a:buSzPct val="100000"/>
              <a:buFont typeface="Calibri"/>
              <a:defRPr sz="30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480"/>
              </a:spcBef>
              <a:buClr>
                <a:srgbClr val="999999"/>
              </a:buClr>
              <a:buSzPct val="100000"/>
              <a:buFont typeface="Calibri"/>
              <a:defRPr sz="24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480"/>
              </a:spcBef>
              <a:buClr>
                <a:srgbClr val="999999"/>
              </a:buClr>
              <a:buSzPct val="100000"/>
              <a:buFont typeface="Calibri"/>
              <a:defRPr sz="24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360"/>
              </a:spcBef>
              <a:buClr>
                <a:srgbClr val="999999"/>
              </a:buClr>
              <a:buSzPct val="100000"/>
              <a:buFont typeface="Calibri"/>
              <a:defRPr sz="18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360"/>
              </a:spcBef>
              <a:buClr>
                <a:srgbClr val="999999"/>
              </a:buClr>
              <a:buSzPct val="100000"/>
              <a:buFont typeface="Calibri"/>
              <a:defRPr sz="18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360"/>
              </a:spcBef>
              <a:buClr>
                <a:srgbClr val="999999"/>
              </a:buClr>
              <a:buSzPct val="100000"/>
              <a:buFont typeface="Calibri"/>
              <a:defRPr sz="18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360"/>
              </a:spcBef>
              <a:buClr>
                <a:srgbClr val="999999"/>
              </a:buClr>
              <a:buSzPct val="100000"/>
              <a:buFont typeface="Calibri"/>
              <a:defRPr sz="18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360"/>
              </a:spcBef>
              <a:buClr>
                <a:srgbClr val="999999"/>
              </a:buClr>
              <a:buSzPct val="100000"/>
              <a:buFont typeface="Calibri"/>
              <a:defRPr sz="18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360"/>
              </a:spcBef>
              <a:buClr>
                <a:srgbClr val="999999"/>
              </a:buClr>
              <a:buSzPct val="100000"/>
              <a:buFont typeface="Calibri"/>
              <a:defRPr sz="18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fr" sz="13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" sz="1300" dirty="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r.linkedin.com/in/lynda-temal-32a206a/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www.mines-stetienne.fr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dbpedia.org/resource/Tim_Berners-Lee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ctrTitle"/>
          </p:nvPr>
        </p:nvSpPr>
        <p:spPr>
          <a:xfrm>
            <a:off x="685800" y="645725"/>
            <a:ext cx="7772400" cy="1563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fr" dirty="0"/>
              <a:t>Modelling </a:t>
            </a:r>
            <a:r>
              <a:rPr lang="fr" dirty="0" smtClean="0"/>
              <a:t>knowledge</a:t>
            </a:r>
            <a:br>
              <a:rPr lang="fr" dirty="0" smtClean="0"/>
            </a:br>
            <a:r>
              <a:rPr lang="fr" sz="3200" dirty="0" smtClean="0"/>
              <a:t>Introduction </a:t>
            </a:r>
            <a:r>
              <a:rPr lang="fr" sz="3200" dirty="0"/>
              <a:t>au </a:t>
            </a:r>
            <a:r>
              <a:rPr lang="fr" sz="3200" dirty="0" smtClean="0"/>
              <a:t>Web </a:t>
            </a:r>
            <a:r>
              <a:rPr lang="fr" sz="3200" dirty="0"/>
              <a:t>Sémantique</a:t>
            </a:r>
          </a:p>
        </p:txBody>
      </p:sp>
      <p:sp>
        <p:nvSpPr>
          <p:cNvPr id="36" name="Shape 36"/>
          <p:cNvSpPr txBox="1"/>
          <p:nvPr/>
        </p:nvSpPr>
        <p:spPr>
          <a:xfrm>
            <a:off x="1859325" y="4312875"/>
            <a:ext cx="31799" cy="1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/>
          <p:nvPr/>
        </p:nvSpPr>
        <p:spPr>
          <a:xfrm>
            <a:off x="5078650" y="3219822"/>
            <a:ext cx="3680399" cy="317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 dirty="0" smtClean="0">
                <a:solidFill>
                  <a:srgbClr val="252525"/>
                </a:solidFill>
              </a:rPr>
              <a:t>Maxime Lefrançois</a:t>
            </a:r>
          </a:p>
          <a:p>
            <a:pPr lvl="0" rtl="0">
              <a:spcBef>
                <a:spcPts val="0"/>
              </a:spcBef>
              <a:buNone/>
            </a:pPr>
            <a:r>
              <a:rPr lang="fr" dirty="0" smtClean="0">
                <a:solidFill>
                  <a:srgbClr val="252525"/>
                </a:solidFill>
              </a:rPr>
              <a:t>Ecole des Mines de Saint-Etienne</a:t>
            </a:r>
            <a:endParaRPr lang="fr" dirty="0">
              <a:solidFill>
                <a:srgbClr val="252525"/>
              </a:solidFill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0" y="4730625"/>
            <a:ext cx="9144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fr" sz="1000" dirty="0" smtClean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Librement </a:t>
            </a:r>
            <a:r>
              <a:rPr lang="fr" sz="1000" dirty="0" smtClean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adapté des présentations </a:t>
            </a:r>
            <a:r>
              <a:rPr lang="fr" sz="1000" dirty="0" smtClean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de Lynda Thémal</a:t>
            </a:r>
            <a:r>
              <a:rPr lang="fr" sz="100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fr-FR" sz="1000" dirty="0" smtClean="0">
                <a:solidFill>
                  <a:schemeClr val="bg1"/>
                </a:solidFill>
                <a:hlinkClick r:id="rId3"/>
              </a:rPr>
              <a:t>https</a:t>
            </a:r>
            <a:r>
              <a:rPr lang="fr-FR" sz="1000" dirty="0">
                <a:solidFill>
                  <a:schemeClr val="bg1"/>
                </a:solidFill>
                <a:hlinkClick r:id="rId3"/>
              </a:rPr>
              <a:t>://fr.linkedin.com/in/lynda-temal-32a206a/fr</a:t>
            </a:r>
            <a:r>
              <a:rPr lang="fr" sz="100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/>
            <a:r>
              <a:rPr lang="fr" sz="1000" dirty="0" smtClean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elle même librement </a:t>
            </a:r>
            <a:r>
              <a:rPr lang="fr" sz="1000" dirty="0" smtClean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addes </a:t>
            </a:r>
            <a:r>
              <a:rPr lang="fr" sz="1000" dirty="0" smtClean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présentations de </a:t>
            </a:r>
            <a:r>
              <a:rPr lang="fr" sz="1000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Fabien Gandon, </a:t>
            </a:r>
            <a:r>
              <a:rPr lang="fr" sz="1000" dirty="0" smtClean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Inria.</a:t>
            </a:r>
            <a:endParaRPr lang="fr" sz="1000" dirty="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1</a:t>
            </a:fld>
            <a:endParaRPr lang="fr"/>
          </a:p>
        </p:txBody>
      </p:sp>
      <p:pic>
        <p:nvPicPr>
          <p:cNvPr id="40" name="Shape 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137" y="2254125"/>
            <a:ext cx="2295525" cy="247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1470"/>
            <a:ext cx="936104" cy="93610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457200" y="-1750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/>
              <a:t>Relation de mérologie (</a:t>
            </a:r>
            <a:r>
              <a:rPr lang="fr">
                <a:solidFill>
                  <a:srgbClr val="FF0000"/>
                </a:solidFill>
              </a:rPr>
              <a:t>part of</a:t>
            </a:r>
            <a:r>
              <a:rPr lang="fr"/>
              <a:t>)</a:t>
            </a:r>
          </a:p>
        </p:txBody>
      </p:sp>
      <p:pic>
        <p:nvPicPr>
          <p:cNvPr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7900" y="962025"/>
            <a:ext cx="6740550" cy="4120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6" name="Shape 196"/>
          <p:cNvCxnSpPr/>
          <p:nvPr/>
        </p:nvCxnSpPr>
        <p:spPr>
          <a:xfrm rot="10800000">
            <a:off x="3486325" y="1893074"/>
            <a:ext cx="490799" cy="11790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97" name="Shape 197"/>
          <p:cNvCxnSpPr/>
          <p:nvPr/>
        </p:nvCxnSpPr>
        <p:spPr>
          <a:xfrm rot="10800000" flipH="1">
            <a:off x="4346800" y="2090699"/>
            <a:ext cx="89099" cy="949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98" name="Shape 198"/>
          <p:cNvCxnSpPr/>
          <p:nvPr/>
        </p:nvCxnSpPr>
        <p:spPr>
          <a:xfrm rot="10800000" flipH="1">
            <a:off x="5959325" y="2186249"/>
            <a:ext cx="44699" cy="6054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99" name="Shape 199"/>
          <p:cNvCxnSpPr/>
          <p:nvPr/>
        </p:nvCxnSpPr>
        <p:spPr>
          <a:xfrm rot="10800000">
            <a:off x="2727774" y="2288224"/>
            <a:ext cx="561000" cy="9177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00" name="Shape 200"/>
          <p:cNvCxnSpPr/>
          <p:nvPr/>
        </p:nvCxnSpPr>
        <p:spPr>
          <a:xfrm flipH="1">
            <a:off x="2727775" y="3346150"/>
            <a:ext cx="949799" cy="1020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01" name="Shape 201"/>
          <p:cNvCxnSpPr/>
          <p:nvPr/>
        </p:nvCxnSpPr>
        <p:spPr>
          <a:xfrm flipH="1">
            <a:off x="3256950" y="3441750"/>
            <a:ext cx="548099" cy="33779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02" name="Shape 202"/>
          <p:cNvCxnSpPr/>
          <p:nvPr/>
        </p:nvCxnSpPr>
        <p:spPr>
          <a:xfrm flipH="1">
            <a:off x="3862424" y="3537350"/>
            <a:ext cx="286800" cy="528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03" name="Shape 203"/>
          <p:cNvCxnSpPr/>
          <p:nvPr/>
        </p:nvCxnSpPr>
        <p:spPr>
          <a:xfrm>
            <a:off x="4346800" y="3601075"/>
            <a:ext cx="146700" cy="43979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04" name="Shape 204"/>
          <p:cNvCxnSpPr/>
          <p:nvPr/>
        </p:nvCxnSpPr>
        <p:spPr>
          <a:xfrm>
            <a:off x="4512525" y="3397125"/>
            <a:ext cx="905099" cy="51629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05" name="Shape 205"/>
          <p:cNvCxnSpPr/>
          <p:nvPr/>
        </p:nvCxnSpPr>
        <p:spPr>
          <a:xfrm rot="10800000">
            <a:off x="4436050" y="3224975"/>
            <a:ext cx="936899" cy="30599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06" name="Shape 206"/>
          <p:cNvCxnSpPr/>
          <p:nvPr/>
        </p:nvCxnSpPr>
        <p:spPr>
          <a:xfrm rot="10800000" flipH="1">
            <a:off x="5984825" y="2900050"/>
            <a:ext cx="426899" cy="5729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07" name="Shape 207"/>
          <p:cNvCxnSpPr/>
          <p:nvPr/>
        </p:nvCxnSpPr>
        <p:spPr>
          <a:xfrm>
            <a:off x="5723500" y="2957350"/>
            <a:ext cx="573600" cy="528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08" name="Shape 208"/>
          <p:cNvSpPr txBox="1">
            <a:spLocks noGrp="1"/>
          </p:cNvSpPr>
          <p:nvPr>
            <p:ph type="sldNum" idx="12"/>
          </p:nvPr>
        </p:nvSpPr>
        <p:spPr>
          <a:xfrm>
            <a:off x="7571250" y="4704250"/>
            <a:ext cx="548699" cy="392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10</a:t>
            </a:fld>
            <a:endParaRPr lang="fr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232200" y="131737"/>
            <a:ext cx="8229600" cy="441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/>
              <a:t>Foundational Model of Anatomy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type="sldNum" idx="12"/>
          </p:nvPr>
        </p:nvSpPr>
        <p:spPr>
          <a:xfrm>
            <a:off x="7571250" y="4704250"/>
            <a:ext cx="548699" cy="392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11</a:t>
            </a:fld>
            <a:endParaRPr lang="fr"/>
          </a:p>
        </p:txBody>
      </p:sp>
      <p:pic>
        <p:nvPicPr>
          <p:cNvPr id="215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0050" y="752050"/>
            <a:ext cx="6257524" cy="4349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sldNum" idx="12"/>
          </p:nvPr>
        </p:nvSpPr>
        <p:spPr>
          <a:xfrm>
            <a:off x="7571250" y="4704250"/>
            <a:ext cx="548699" cy="392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12</a:t>
            </a:fld>
            <a:endParaRPr lang="fr"/>
          </a:p>
        </p:txBody>
      </p:sp>
      <p:cxnSp>
        <p:nvCxnSpPr>
          <p:cNvPr id="221" name="Shape 221"/>
          <p:cNvCxnSpPr/>
          <p:nvPr/>
        </p:nvCxnSpPr>
        <p:spPr>
          <a:xfrm rot="10800000" flipH="1">
            <a:off x="855300" y="1214024"/>
            <a:ext cx="6634200" cy="32376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22" name="Shape 222"/>
          <p:cNvCxnSpPr/>
          <p:nvPr/>
        </p:nvCxnSpPr>
        <p:spPr>
          <a:xfrm>
            <a:off x="1004600" y="2744125"/>
            <a:ext cx="6895199" cy="56099"/>
          </a:xfrm>
          <a:prstGeom prst="straightConnector1">
            <a:avLst/>
          </a:prstGeom>
          <a:noFill/>
          <a:ln w="9525" cap="flat" cmpd="sng">
            <a:solidFill>
              <a:srgbClr val="073763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23" name="Shape 223"/>
          <p:cNvSpPr/>
          <p:nvPr/>
        </p:nvSpPr>
        <p:spPr>
          <a:xfrm>
            <a:off x="4867475" y="2338250"/>
            <a:ext cx="214500" cy="168000"/>
          </a:xfrm>
          <a:prstGeom prst="flowChartConnector">
            <a:avLst/>
          </a:prstGeom>
          <a:solidFill>
            <a:srgbClr val="FF00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4" name="Shape 224"/>
          <p:cNvSpPr/>
          <p:nvPr/>
        </p:nvSpPr>
        <p:spPr>
          <a:xfrm>
            <a:off x="3568050" y="2977350"/>
            <a:ext cx="214500" cy="168000"/>
          </a:xfrm>
          <a:prstGeom prst="flowChartConnector">
            <a:avLst/>
          </a:prstGeom>
          <a:solidFill>
            <a:srgbClr val="FF00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5" name="Shape 225"/>
          <p:cNvSpPr/>
          <p:nvPr/>
        </p:nvSpPr>
        <p:spPr>
          <a:xfrm>
            <a:off x="6086675" y="1743200"/>
            <a:ext cx="214500" cy="168000"/>
          </a:xfrm>
          <a:prstGeom prst="flowChartConnector">
            <a:avLst/>
          </a:prstGeom>
          <a:solidFill>
            <a:srgbClr val="FF00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6" name="Shape 226"/>
          <p:cNvSpPr/>
          <p:nvPr/>
        </p:nvSpPr>
        <p:spPr>
          <a:xfrm>
            <a:off x="1438475" y="4014650"/>
            <a:ext cx="214500" cy="168000"/>
          </a:xfrm>
          <a:prstGeom prst="flowChartConnector">
            <a:avLst/>
          </a:prstGeom>
          <a:solidFill>
            <a:srgbClr val="FF00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/>
          <p:nvPr/>
        </p:nvSpPr>
        <p:spPr>
          <a:xfrm>
            <a:off x="2505275" y="3481250"/>
            <a:ext cx="214500" cy="168000"/>
          </a:xfrm>
          <a:prstGeom prst="flowChartConnector">
            <a:avLst/>
          </a:prstGeom>
          <a:solidFill>
            <a:srgbClr val="FF00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 txBox="1"/>
          <p:nvPr/>
        </p:nvSpPr>
        <p:spPr>
          <a:xfrm>
            <a:off x="2276675" y="2688175"/>
            <a:ext cx="1157099" cy="55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fr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Vocabulaire contrôlé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157075" y="3845150"/>
            <a:ext cx="1157099" cy="32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Glossaire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x="1348175" y="3201312"/>
            <a:ext cx="1157099" cy="55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Thésaurus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3782550" y="1972850"/>
            <a:ext cx="1128900" cy="39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Taxonomy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4957775" y="1412450"/>
            <a:ext cx="1128900" cy="39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Ontologie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233275" y="4530950"/>
            <a:ext cx="1157099" cy="32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" b="1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Sémantique faible</a:t>
            </a:r>
          </a:p>
        </p:txBody>
      </p:sp>
      <p:sp>
        <p:nvSpPr>
          <p:cNvPr id="234" name="Shape 234"/>
          <p:cNvSpPr txBox="1"/>
          <p:nvPr/>
        </p:nvSpPr>
        <p:spPr>
          <a:xfrm>
            <a:off x="7243675" y="797150"/>
            <a:ext cx="1157099" cy="32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" b="1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Sémantique forte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6522100" y="2403050"/>
            <a:ext cx="2426100" cy="39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" b="1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Interopérabilité sémantique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5912500" y="4003250"/>
            <a:ext cx="2426100" cy="39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" b="1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Interopérabilité syntaxique</a:t>
            </a:r>
          </a:p>
        </p:txBody>
      </p:sp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156000" y="55537"/>
            <a:ext cx="8229600" cy="441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/>
              <a:t>Niveaux d’interopérabilités</a:t>
            </a:r>
          </a:p>
        </p:txBody>
      </p:sp>
      <p:sp>
        <p:nvSpPr>
          <p:cNvPr id="238" name="Shape 238"/>
          <p:cNvSpPr txBox="1"/>
          <p:nvPr/>
        </p:nvSpPr>
        <p:spPr>
          <a:xfrm>
            <a:off x="5934300" y="1808450"/>
            <a:ext cx="1250399" cy="39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" sz="1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Logique de description</a:t>
            </a:r>
          </a:p>
        </p:txBody>
      </p:sp>
      <p:sp>
        <p:nvSpPr>
          <p:cNvPr id="239" name="Shape 239"/>
          <p:cNvSpPr txBox="1"/>
          <p:nvPr/>
        </p:nvSpPr>
        <p:spPr>
          <a:xfrm>
            <a:off x="4957775" y="2397950"/>
            <a:ext cx="878400" cy="39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" sz="1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subsemption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fr" sz="1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(is a)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x="2532575" y="3573050"/>
            <a:ext cx="1128900" cy="39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" sz="1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liens terminologiques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6965050" y="1456175"/>
            <a:ext cx="667799" cy="32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" sz="1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axioms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533400" y="1962150"/>
            <a:ext cx="8229600" cy="922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fr" sz="3600"/>
              <a:t>Comment faire concrètement ?</a:t>
            </a:r>
          </a:p>
        </p:txBody>
      </p:sp>
      <p:sp>
        <p:nvSpPr>
          <p:cNvPr id="247" name="Shape 247"/>
          <p:cNvSpPr txBox="1">
            <a:spLocks noGrp="1"/>
          </p:cNvSpPr>
          <p:nvPr>
            <p:ph type="sldNum" idx="12"/>
          </p:nvPr>
        </p:nvSpPr>
        <p:spPr>
          <a:xfrm>
            <a:off x="7571250" y="4704250"/>
            <a:ext cx="548699" cy="392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13</a:t>
            </a:fld>
            <a:endParaRPr lang="fr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Shape 2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2150" y="572325"/>
            <a:ext cx="4860000" cy="4353174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Shape 269"/>
          <p:cNvSpPr/>
          <p:nvPr/>
        </p:nvSpPr>
        <p:spPr>
          <a:xfrm>
            <a:off x="2866200" y="3453375"/>
            <a:ext cx="4073025" cy="1380875"/>
          </a:xfrm>
          <a:custGeom>
            <a:avLst/>
            <a:gdLst/>
            <a:ahLst/>
            <a:cxnLst/>
            <a:rect l="0" t="0" r="0" b="0"/>
            <a:pathLst>
              <a:path w="162921" h="55235" extrusionOk="0">
                <a:moveTo>
                  <a:pt x="133679" y="5570"/>
                </a:moveTo>
                <a:lnTo>
                  <a:pt x="134607" y="36204"/>
                </a:lnTo>
                <a:lnTo>
                  <a:pt x="162921" y="35740"/>
                </a:lnTo>
                <a:lnTo>
                  <a:pt x="162921" y="55235"/>
                </a:lnTo>
                <a:lnTo>
                  <a:pt x="0" y="54307"/>
                </a:lnTo>
                <a:lnTo>
                  <a:pt x="0" y="0"/>
                </a:lnTo>
                <a:lnTo>
                  <a:pt x="133679" y="0"/>
                </a:lnTo>
                <a:close/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7571250" y="4704250"/>
            <a:ext cx="548699" cy="392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14</a:t>
            </a:fld>
            <a:endParaRPr lang="fr"/>
          </a:p>
        </p:txBody>
      </p:sp>
      <p:sp>
        <p:nvSpPr>
          <p:cNvPr id="7" name="Shape 252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229600" cy="490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dirty="0"/>
              <a:t>Les </a:t>
            </a:r>
            <a:r>
              <a:rPr lang="fr" dirty="0" smtClean="0"/>
              <a:t>Formalismes du </a:t>
            </a:r>
            <a:r>
              <a:rPr lang="fr" dirty="0"/>
              <a:t>Web Sémantique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39" y="616287"/>
            <a:ext cx="14382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232200" y="131737"/>
            <a:ext cx="8229600" cy="441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/>
              <a:t>RDF</a:t>
            </a:r>
          </a:p>
        </p:txBody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457200" y="930525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fr" b="1">
                <a:solidFill>
                  <a:srgbClr val="FF950E"/>
                </a:solidFill>
              </a:rPr>
              <a:t>R</a:t>
            </a:r>
            <a:r>
              <a:rPr lang="fr" b="1"/>
              <a:t>esource</a:t>
            </a:r>
            <a:r>
              <a:rPr lang="fr"/>
              <a:t>: 	entreprises, livres, personnes, </a:t>
            </a:r>
          </a:p>
          <a:p>
            <a:pPr lvl="0" rtl="0">
              <a:spcBef>
                <a:spcPts val="0"/>
              </a:spcBef>
              <a:buNone/>
            </a:pPr>
            <a:r>
              <a:rPr lang="fr"/>
              <a:t>                		 perceuses, média, services, idées…</a:t>
            </a:r>
          </a:p>
          <a:p>
            <a:pPr lvl="0" rtl="0">
              <a:spcBef>
                <a:spcPts val="0"/>
              </a:spcBef>
              <a:buNone/>
            </a:pPr>
            <a:r>
              <a:rPr lang="fr" b="1">
                <a:solidFill>
                  <a:srgbClr val="66CC00"/>
                </a:solidFill>
              </a:rPr>
              <a:t>D</a:t>
            </a:r>
            <a:r>
              <a:rPr lang="fr" b="1"/>
              <a:t>escription</a:t>
            </a:r>
            <a:r>
              <a:rPr lang="fr"/>
              <a:t>: attributs, qualités, et </a:t>
            </a:r>
          </a:p>
          <a:p>
            <a:pPr marL="1371600" lvl="0" indent="457200" rtl="0">
              <a:spcBef>
                <a:spcPts val="0"/>
              </a:spcBef>
              <a:buNone/>
            </a:pPr>
            <a:r>
              <a:rPr lang="fr"/>
              <a:t>des relations entre les ressources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fr" b="1">
                <a:solidFill>
                  <a:srgbClr val="CC00CC"/>
                </a:solidFill>
              </a:rPr>
              <a:t>F</a:t>
            </a:r>
            <a:r>
              <a:rPr lang="fr" b="1"/>
              <a:t>ramework</a:t>
            </a:r>
            <a:r>
              <a:rPr lang="fr"/>
              <a:t>: modèle, langages et </a:t>
            </a:r>
          </a:p>
          <a:p>
            <a:pPr marL="1371600" lvl="0" indent="38735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fr"/>
              <a:t>syntaxes pour ces descriptions 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77" name="Shape 2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3530875"/>
            <a:ext cx="1835575" cy="1612624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Shape 278"/>
          <p:cNvSpPr txBox="1">
            <a:spLocks noGrp="1"/>
          </p:cNvSpPr>
          <p:nvPr>
            <p:ph type="sldNum" idx="12"/>
          </p:nvPr>
        </p:nvSpPr>
        <p:spPr>
          <a:xfrm>
            <a:off x="7571250" y="4704250"/>
            <a:ext cx="548699" cy="392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15</a:t>
            </a:fld>
            <a:endParaRPr lang="fr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152400" y="76200"/>
            <a:ext cx="8229600" cy="49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>
                <a:solidFill>
                  <a:srgbClr val="FF950E"/>
                </a:solidFill>
              </a:rPr>
              <a:t>R</a:t>
            </a:r>
            <a:r>
              <a:rPr lang="fr">
                <a:solidFill>
                  <a:srgbClr val="66CC00"/>
                </a:solidFill>
              </a:rPr>
              <a:t>D</a:t>
            </a:r>
            <a:r>
              <a:rPr lang="fr">
                <a:solidFill>
                  <a:srgbClr val="CC00CC"/>
                </a:solidFill>
              </a:rPr>
              <a:t>F</a:t>
            </a:r>
            <a:r>
              <a:rPr lang="fr"/>
              <a:t> : un modèle de triplets</a:t>
            </a:r>
          </a:p>
        </p:txBody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457200" y="895350"/>
            <a:ext cx="8229600" cy="40221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">
                <a:solidFill>
                  <a:srgbClr val="000000"/>
                </a:solidFill>
              </a:rPr>
              <a:t>(</a:t>
            </a:r>
            <a:r>
              <a:rPr lang="fr">
                <a:solidFill>
                  <a:srgbClr val="FF950E"/>
                </a:solidFill>
              </a:rPr>
              <a:t> sujet</a:t>
            </a:r>
            <a:r>
              <a:rPr lang="fr">
                <a:solidFill>
                  <a:srgbClr val="000000"/>
                </a:solidFill>
              </a:rPr>
              <a:t> , </a:t>
            </a:r>
            <a:r>
              <a:rPr lang="fr">
                <a:solidFill>
                  <a:srgbClr val="00FF00"/>
                </a:solidFill>
              </a:rPr>
              <a:t>predicat</a:t>
            </a:r>
            <a:r>
              <a:rPr lang="fr">
                <a:solidFill>
                  <a:srgbClr val="000000"/>
                </a:solidFill>
              </a:rPr>
              <a:t>, </a:t>
            </a:r>
            <a:r>
              <a:rPr lang="fr">
                <a:solidFill>
                  <a:srgbClr val="CC00CC"/>
                </a:solidFill>
              </a:rPr>
              <a:t>objet</a:t>
            </a:r>
            <a:r>
              <a:rPr lang="fr">
                <a:solidFill>
                  <a:srgbClr val="000000"/>
                </a:solidFill>
              </a:rPr>
              <a:t> )</a:t>
            </a:r>
          </a:p>
          <a:p>
            <a:pPr lvl="0" algn="ctr" rt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fr"/>
              <a:t>Structure d’une phrase simple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fr">
                <a:solidFill>
                  <a:srgbClr val="FF950E"/>
                </a:solidFill>
              </a:rPr>
              <a:t>Lynda</a:t>
            </a:r>
            <a:r>
              <a:rPr lang="fr"/>
              <a:t> </a:t>
            </a:r>
            <a:r>
              <a:rPr lang="fr">
                <a:solidFill>
                  <a:srgbClr val="00FF00"/>
                </a:solidFill>
              </a:rPr>
              <a:t>works_at</a:t>
            </a:r>
            <a:r>
              <a:rPr lang="fr"/>
              <a:t> </a:t>
            </a:r>
            <a:r>
              <a:rPr lang="fr">
                <a:solidFill>
                  <a:srgbClr val="CC00CC"/>
                </a:solidFill>
              </a:rPr>
              <a:t>Sfeir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fr"/>
              <a:t>( </a:t>
            </a:r>
            <a:r>
              <a:rPr lang="fr">
                <a:solidFill>
                  <a:srgbClr val="FF950E"/>
                </a:solidFill>
              </a:rPr>
              <a:t>sujet</a:t>
            </a:r>
            <a:r>
              <a:rPr lang="fr"/>
              <a:t> , </a:t>
            </a:r>
            <a:r>
              <a:rPr lang="fr">
                <a:solidFill>
                  <a:srgbClr val="00FF00"/>
                </a:solidFill>
              </a:rPr>
              <a:t>verbe</a:t>
            </a:r>
            <a:r>
              <a:rPr lang="fr"/>
              <a:t>, </a:t>
            </a:r>
            <a:r>
              <a:rPr lang="fr">
                <a:solidFill>
                  <a:srgbClr val="CC00CC"/>
                </a:solidFill>
              </a:rPr>
              <a:t>complément</a:t>
            </a:r>
            <a:r>
              <a:rPr lang="fr"/>
              <a:t> )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85" name="Shape 2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3530875"/>
            <a:ext cx="1835575" cy="1612624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Shape 286"/>
          <p:cNvSpPr txBox="1">
            <a:spLocks noGrp="1"/>
          </p:cNvSpPr>
          <p:nvPr>
            <p:ph type="sldNum" idx="12"/>
          </p:nvPr>
        </p:nvSpPr>
        <p:spPr>
          <a:xfrm>
            <a:off x="7571250" y="4704250"/>
            <a:ext cx="548699" cy="392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16</a:t>
            </a:fld>
            <a:endParaRPr lang="fr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title"/>
          </p:nvPr>
        </p:nvSpPr>
        <p:spPr>
          <a:xfrm>
            <a:off x="60550" y="95600"/>
            <a:ext cx="9762900" cy="43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/>
              <a:t>Contenu non interprétable par la machine</a:t>
            </a:r>
          </a:p>
        </p:txBody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5218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fr">
                <a:solidFill>
                  <a:srgbClr val="000000"/>
                </a:solidFill>
              </a:rPr>
              <a:t>Timothy John Berners-Lee,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fr">
                <a:solidFill>
                  <a:srgbClr val="000000"/>
                </a:solidFill>
              </a:rPr>
              <a:t>né le 8 juin 1955 à Londres.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fr">
                <a:solidFill>
                  <a:srgbClr val="000000"/>
                </a:solidFill>
              </a:rPr>
              <a:t>Il est le principal inventeur du World Wide Web.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fr">
                <a:solidFill>
                  <a:srgbClr val="000000"/>
                </a:solidFill>
              </a:rPr>
              <a:t>Il préside le World Wide Web Consortium (W3C),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fr">
                <a:solidFill>
                  <a:srgbClr val="000000"/>
                </a:solidFill>
              </a:rPr>
              <a:t> organisme qu'il a fondé.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fr">
                <a:solidFill>
                  <a:srgbClr val="000000"/>
                </a:solidFill>
              </a:rPr>
              <a:t>Auteur du livre a Framework for Web Science</a:t>
            </a:r>
            <a:r>
              <a:rPr lang="fr" b="1">
                <a:solidFill>
                  <a:srgbClr val="000000"/>
                </a:solidFill>
              </a:rPr>
              <a:t>.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 sz="1100" b="1" i="1">
              <a:solidFill>
                <a:srgbClr val="252525"/>
              </a:solidFill>
              <a:highlight>
                <a:srgbClr val="FFFFFF"/>
              </a:highlight>
            </a:endParaRPr>
          </a:p>
        </p:txBody>
      </p:sp>
      <p:sp>
        <p:nvSpPr>
          <p:cNvPr id="293" name="Shape 293"/>
          <p:cNvSpPr txBox="1">
            <a:spLocks noGrp="1"/>
          </p:cNvSpPr>
          <p:nvPr>
            <p:ph type="sldNum" idx="12"/>
          </p:nvPr>
        </p:nvSpPr>
        <p:spPr>
          <a:xfrm>
            <a:off x="7571250" y="4704250"/>
            <a:ext cx="548699" cy="392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17</a:t>
            </a:fld>
            <a:endParaRPr lang="fr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xfrm>
            <a:off x="232200" y="131737"/>
            <a:ext cx="8229600" cy="441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/>
              <a:t>Identification : Ressources &amp; Relations</a:t>
            </a:r>
          </a:p>
        </p:txBody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4867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fr" dirty="0">
                <a:solidFill>
                  <a:srgbClr val="FF950E"/>
                </a:solidFill>
              </a:rPr>
              <a:t>T</a:t>
            </a:r>
            <a:r>
              <a:rPr lang="fr" dirty="0">
                <a:solidFill>
                  <a:srgbClr val="FF9900"/>
                </a:solidFill>
              </a:rPr>
              <a:t>imothy John Berners-Lee</a:t>
            </a:r>
            <a:r>
              <a:rPr lang="fr" dirty="0"/>
              <a:t>,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fr" dirty="0">
                <a:solidFill>
                  <a:srgbClr val="66CC00"/>
                </a:solidFill>
              </a:rPr>
              <a:t>né</a:t>
            </a:r>
            <a:r>
              <a:rPr lang="fr" dirty="0"/>
              <a:t> le </a:t>
            </a:r>
            <a:r>
              <a:rPr lang="fr" dirty="0">
                <a:solidFill>
                  <a:srgbClr val="CC00CC"/>
                </a:solidFill>
              </a:rPr>
              <a:t>8 juin 1955</a:t>
            </a:r>
            <a:r>
              <a:rPr lang="fr" dirty="0"/>
              <a:t> </a:t>
            </a:r>
            <a:r>
              <a:rPr lang="fr" dirty="0">
                <a:solidFill>
                  <a:srgbClr val="66CC00"/>
                </a:solidFill>
              </a:rPr>
              <a:t>à</a:t>
            </a:r>
            <a:r>
              <a:rPr lang="fr" dirty="0"/>
              <a:t> </a:t>
            </a:r>
            <a:r>
              <a:rPr lang="fr" dirty="0">
                <a:solidFill>
                  <a:srgbClr val="CC00CC"/>
                </a:solidFill>
              </a:rPr>
              <a:t>Londres</a:t>
            </a:r>
            <a:r>
              <a:rPr lang="fr" dirty="0"/>
              <a:t>.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fr" dirty="0"/>
              <a:t>Il est le principal </a:t>
            </a:r>
            <a:r>
              <a:rPr lang="fr" dirty="0">
                <a:solidFill>
                  <a:srgbClr val="66CC00"/>
                </a:solidFill>
              </a:rPr>
              <a:t>inventeur</a:t>
            </a:r>
            <a:r>
              <a:rPr lang="fr" dirty="0"/>
              <a:t> du </a:t>
            </a:r>
            <a:r>
              <a:rPr lang="fr" dirty="0">
                <a:solidFill>
                  <a:srgbClr val="CC00CC"/>
                </a:solidFill>
              </a:rPr>
              <a:t>World Wide Web.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fr" dirty="0"/>
              <a:t>Il </a:t>
            </a:r>
            <a:r>
              <a:rPr lang="fr" dirty="0" smtClean="0">
                <a:solidFill>
                  <a:srgbClr val="66CC00"/>
                </a:solidFill>
              </a:rPr>
              <a:t>a fondé </a:t>
            </a:r>
            <a:r>
              <a:rPr lang="fr" dirty="0" smtClean="0"/>
              <a:t>le </a:t>
            </a:r>
            <a:r>
              <a:rPr lang="fr" dirty="0">
                <a:solidFill>
                  <a:srgbClr val="CC00CC"/>
                </a:solidFill>
              </a:rPr>
              <a:t>World Wide Web Consortium (W3C</a:t>
            </a:r>
            <a:r>
              <a:rPr lang="fr" dirty="0"/>
              <a:t>),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fr" dirty="0"/>
              <a:t> organisme qu'il a </a:t>
            </a:r>
            <a:r>
              <a:rPr lang="fr" dirty="0">
                <a:solidFill>
                  <a:srgbClr val="66CC00"/>
                </a:solidFill>
              </a:rPr>
              <a:t>fondé.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fr" dirty="0">
                <a:solidFill>
                  <a:srgbClr val="66CC00"/>
                </a:solidFill>
              </a:rPr>
              <a:t>Auteur</a:t>
            </a:r>
            <a:r>
              <a:rPr lang="fr" dirty="0"/>
              <a:t> du </a:t>
            </a:r>
            <a:r>
              <a:rPr lang="fr" dirty="0">
                <a:solidFill>
                  <a:srgbClr val="FF950E"/>
                </a:solidFill>
              </a:rPr>
              <a:t>livre </a:t>
            </a:r>
            <a:r>
              <a:rPr lang="fr" dirty="0">
                <a:solidFill>
                  <a:srgbClr val="FF950E"/>
                </a:solidFill>
                <a:highlight>
                  <a:srgbClr val="FFFFFF"/>
                </a:highlight>
              </a:rPr>
              <a:t>a Framework for Web Science</a:t>
            </a:r>
            <a:r>
              <a:rPr lang="fr" sz="2300" b="1" dirty="0">
                <a:solidFill>
                  <a:srgbClr val="111111"/>
                </a:solidFill>
                <a:highlight>
                  <a:srgbClr val="FFFFFF"/>
                </a:highlight>
              </a:rPr>
              <a:t>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00" name="Shape 300"/>
          <p:cNvSpPr txBox="1">
            <a:spLocks noGrp="1"/>
          </p:cNvSpPr>
          <p:nvPr>
            <p:ph type="sldNum" idx="12"/>
          </p:nvPr>
        </p:nvSpPr>
        <p:spPr>
          <a:xfrm>
            <a:off x="7571250" y="4704250"/>
            <a:ext cx="548699" cy="392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18</a:t>
            </a:fld>
            <a:endParaRPr lang="fr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xfrm>
            <a:off x="152400" y="51276"/>
            <a:ext cx="8229600" cy="478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/>
              <a:t>Phrases simples</a:t>
            </a:r>
          </a:p>
        </p:txBody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457200" y="606175"/>
            <a:ext cx="8229600" cy="431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b="1" dirty="0">
                <a:solidFill>
                  <a:srgbClr val="FF950E"/>
                </a:solidFill>
              </a:rPr>
              <a:t>T</a:t>
            </a:r>
            <a:r>
              <a:rPr lang="fr" b="1" dirty="0">
                <a:solidFill>
                  <a:srgbClr val="FF9900"/>
                </a:solidFill>
              </a:rPr>
              <a:t>imBL</a:t>
            </a:r>
            <a:r>
              <a:rPr lang="fr" b="1" dirty="0"/>
              <a:t> </a:t>
            </a:r>
            <a:r>
              <a:rPr lang="fr" b="1" dirty="0">
                <a:solidFill>
                  <a:srgbClr val="99CC00"/>
                </a:solidFill>
              </a:rPr>
              <a:t>has date of birth </a:t>
            </a:r>
            <a:r>
              <a:rPr lang="fr" b="1" dirty="0">
                <a:solidFill>
                  <a:srgbClr val="CC00CC"/>
                </a:solidFill>
              </a:rPr>
              <a:t>1955-06-08.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b="1" dirty="0">
                <a:solidFill>
                  <a:srgbClr val="FF950E"/>
                </a:solidFill>
              </a:rPr>
              <a:t>T</a:t>
            </a:r>
            <a:r>
              <a:rPr lang="fr" b="1" dirty="0">
                <a:solidFill>
                  <a:srgbClr val="FF9900"/>
                </a:solidFill>
              </a:rPr>
              <a:t>imBL</a:t>
            </a:r>
            <a:r>
              <a:rPr lang="fr" b="1" dirty="0"/>
              <a:t> </a:t>
            </a:r>
            <a:r>
              <a:rPr lang="fr" b="1" dirty="0">
                <a:solidFill>
                  <a:srgbClr val="99CC00"/>
                </a:solidFill>
              </a:rPr>
              <a:t>has place of birth </a:t>
            </a:r>
            <a:r>
              <a:rPr lang="fr" b="1" dirty="0">
                <a:solidFill>
                  <a:srgbClr val="CC00CC"/>
                </a:solidFill>
              </a:rPr>
              <a:t>London.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b="1" dirty="0">
                <a:solidFill>
                  <a:srgbClr val="FF950E"/>
                </a:solidFill>
              </a:rPr>
              <a:t>T</a:t>
            </a:r>
            <a:r>
              <a:rPr lang="fr" b="1" dirty="0">
                <a:solidFill>
                  <a:srgbClr val="FF9900"/>
                </a:solidFill>
              </a:rPr>
              <a:t>imBL</a:t>
            </a:r>
            <a:r>
              <a:rPr lang="fr" b="1" dirty="0"/>
              <a:t> </a:t>
            </a:r>
            <a:r>
              <a:rPr lang="fr" b="1" dirty="0">
                <a:solidFill>
                  <a:srgbClr val="99CC00"/>
                </a:solidFill>
              </a:rPr>
              <a:t>is inventor of </a:t>
            </a:r>
            <a:r>
              <a:rPr lang="fr" b="1" dirty="0">
                <a:solidFill>
                  <a:srgbClr val="CC00CC"/>
                </a:solidFill>
              </a:rPr>
              <a:t>WWW.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b="1" dirty="0">
                <a:solidFill>
                  <a:srgbClr val="FF950E"/>
                </a:solidFill>
              </a:rPr>
              <a:t>T</a:t>
            </a:r>
            <a:r>
              <a:rPr lang="fr" b="1" dirty="0">
                <a:solidFill>
                  <a:srgbClr val="FF9900"/>
                </a:solidFill>
              </a:rPr>
              <a:t>imBL</a:t>
            </a:r>
            <a:r>
              <a:rPr lang="fr" b="1" dirty="0"/>
              <a:t> </a:t>
            </a:r>
            <a:r>
              <a:rPr lang="fr" b="1" dirty="0">
                <a:solidFill>
                  <a:srgbClr val="99CC00"/>
                </a:solidFill>
              </a:rPr>
              <a:t>is director of </a:t>
            </a:r>
            <a:r>
              <a:rPr lang="fr" b="1" dirty="0">
                <a:solidFill>
                  <a:srgbClr val="CC00CC"/>
                </a:solidFill>
              </a:rPr>
              <a:t>W3C.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b="1" dirty="0">
                <a:solidFill>
                  <a:srgbClr val="FF950E"/>
                </a:solidFill>
              </a:rPr>
              <a:t>T</a:t>
            </a:r>
            <a:r>
              <a:rPr lang="fr" b="1" dirty="0">
                <a:solidFill>
                  <a:srgbClr val="FF9900"/>
                </a:solidFill>
              </a:rPr>
              <a:t>imBL</a:t>
            </a:r>
            <a:r>
              <a:rPr lang="fr" b="1" dirty="0"/>
              <a:t> </a:t>
            </a:r>
            <a:r>
              <a:rPr lang="fr" b="1" dirty="0">
                <a:solidFill>
                  <a:srgbClr val="99CC00"/>
                </a:solidFill>
              </a:rPr>
              <a:t>is </a:t>
            </a:r>
            <a:r>
              <a:rPr lang="fr" b="1" dirty="0" smtClean="0">
                <a:solidFill>
                  <a:srgbClr val="99CC00"/>
                </a:solidFill>
              </a:rPr>
              <a:t>founder of </a:t>
            </a:r>
            <a:r>
              <a:rPr lang="fr" b="1" dirty="0">
                <a:solidFill>
                  <a:srgbClr val="CC00CC"/>
                </a:solidFill>
              </a:rPr>
              <a:t>W3C.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b="1" dirty="0">
                <a:solidFill>
                  <a:srgbClr val="FF950E"/>
                </a:solidFill>
              </a:rPr>
              <a:t>T</a:t>
            </a:r>
            <a:r>
              <a:rPr lang="fr" b="1" dirty="0">
                <a:solidFill>
                  <a:srgbClr val="FF9900"/>
                </a:solidFill>
              </a:rPr>
              <a:t>imBL </a:t>
            </a:r>
            <a:r>
              <a:rPr lang="fr" b="1" dirty="0">
                <a:solidFill>
                  <a:srgbClr val="99CC00"/>
                </a:solidFill>
              </a:rPr>
              <a:t>is author of </a:t>
            </a:r>
            <a:r>
              <a:rPr lang="fr" b="1" dirty="0">
                <a:solidFill>
                  <a:srgbClr val="CC00CC"/>
                </a:solidFill>
              </a:rPr>
              <a:t>Frame work for Web Sience </a:t>
            </a:r>
            <a:endParaRPr sz="4400" b="1" dirty="0">
              <a:solidFill>
                <a:srgbClr val="CC00CC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4400" b="1" dirty="0">
              <a:solidFill>
                <a:srgbClr val="CC00CC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endParaRPr b="1" dirty="0">
              <a:solidFill>
                <a:srgbClr val="CC00CC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07" name="Shape 307"/>
          <p:cNvSpPr txBox="1">
            <a:spLocks noGrp="1"/>
          </p:cNvSpPr>
          <p:nvPr>
            <p:ph type="sldNum" idx="12"/>
          </p:nvPr>
        </p:nvSpPr>
        <p:spPr>
          <a:xfrm>
            <a:off x="7571250" y="4704250"/>
            <a:ext cx="548699" cy="392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19</a:t>
            </a:fld>
            <a:endParaRPr lang="fr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44050" y="139026"/>
            <a:ext cx="8229600" cy="567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/>
              <a:t>Ce que voit un humain</a:t>
            </a:r>
          </a:p>
        </p:txBody>
      </p:sp>
      <p:pic>
        <p:nvPicPr>
          <p:cNvPr id="63" name="Shape 63"/>
          <p:cNvPicPr preferRelativeResize="0"/>
          <p:nvPr/>
        </p:nvPicPr>
        <p:blipFill rotWithShape="1">
          <a:blip r:embed="rId3">
            <a:alphaModFix/>
          </a:blip>
          <a:srcRect b="4625"/>
          <a:stretch/>
        </p:blipFill>
        <p:spPr>
          <a:xfrm>
            <a:off x="853400" y="738000"/>
            <a:ext cx="7112999" cy="41890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7571250" y="4704250"/>
            <a:ext cx="548699" cy="392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2</a:t>
            </a:fld>
            <a:endParaRPr lang="fr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152400" y="-22625"/>
            <a:ext cx="8502900" cy="60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/>
              <a:t>Triplets </a:t>
            </a:r>
            <a:r>
              <a:rPr lang="fr">
                <a:solidFill>
                  <a:srgbClr val="FF950E"/>
                </a:solidFill>
              </a:rPr>
              <a:t>R</a:t>
            </a:r>
            <a:r>
              <a:rPr lang="fr">
                <a:solidFill>
                  <a:srgbClr val="66CC00"/>
                </a:solidFill>
              </a:rPr>
              <a:t>D</a:t>
            </a:r>
            <a:r>
              <a:rPr lang="fr">
                <a:solidFill>
                  <a:srgbClr val="CC00CC"/>
                </a:solidFill>
              </a:rPr>
              <a:t>F</a:t>
            </a:r>
            <a:r>
              <a:rPr lang="fr"/>
              <a:t> : interprétables par la machine</a:t>
            </a:r>
          </a:p>
        </p:txBody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457200" y="936900"/>
            <a:ext cx="8229600" cy="3993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fr" b="1" dirty="0">
                <a:solidFill>
                  <a:srgbClr val="000000"/>
                </a:solidFill>
              </a:rPr>
              <a:t>(</a:t>
            </a:r>
            <a:r>
              <a:rPr lang="fr" b="1" dirty="0">
                <a:solidFill>
                  <a:srgbClr val="FF950E"/>
                </a:solidFill>
              </a:rPr>
              <a:t>T</a:t>
            </a:r>
            <a:r>
              <a:rPr lang="fr" b="1" dirty="0">
                <a:solidFill>
                  <a:srgbClr val="FF9900"/>
                </a:solidFill>
              </a:rPr>
              <a:t>imBL</a:t>
            </a:r>
            <a:r>
              <a:rPr lang="fr" b="1" dirty="0">
                <a:solidFill>
                  <a:srgbClr val="000000"/>
                </a:solidFill>
              </a:rPr>
              <a:t>,</a:t>
            </a:r>
            <a:r>
              <a:rPr lang="fr" b="1" dirty="0"/>
              <a:t> </a:t>
            </a:r>
            <a:r>
              <a:rPr lang="fr" b="1" dirty="0">
                <a:solidFill>
                  <a:srgbClr val="99CC00"/>
                </a:solidFill>
              </a:rPr>
              <a:t>dateOfBirth</a:t>
            </a:r>
            <a:r>
              <a:rPr lang="fr" b="1" dirty="0"/>
              <a:t>,</a:t>
            </a:r>
            <a:r>
              <a:rPr lang="fr" b="1" dirty="0">
                <a:solidFill>
                  <a:srgbClr val="99CC00"/>
                </a:solidFill>
              </a:rPr>
              <a:t> </a:t>
            </a:r>
            <a:r>
              <a:rPr lang="fr" b="1" dirty="0">
                <a:solidFill>
                  <a:srgbClr val="CC00CC"/>
                </a:solidFill>
              </a:rPr>
              <a:t>1955-06-08</a:t>
            </a:r>
            <a:r>
              <a:rPr lang="fr" b="1" dirty="0"/>
              <a:t>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fr" b="1" dirty="0"/>
              <a:t>(</a:t>
            </a:r>
            <a:r>
              <a:rPr lang="fr" b="1" dirty="0">
                <a:solidFill>
                  <a:srgbClr val="FF950E"/>
                </a:solidFill>
              </a:rPr>
              <a:t>T</a:t>
            </a:r>
            <a:r>
              <a:rPr lang="fr" b="1" dirty="0">
                <a:solidFill>
                  <a:srgbClr val="FF9900"/>
                </a:solidFill>
              </a:rPr>
              <a:t>imBL</a:t>
            </a:r>
            <a:r>
              <a:rPr lang="fr" b="1" dirty="0"/>
              <a:t>, </a:t>
            </a:r>
            <a:r>
              <a:rPr lang="fr" b="1" dirty="0">
                <a:solidFill>
                  <a:srgbClr val="99CC00"/>
                </a:solidFill>
              </a:rPr>
              <a:t>placeOfBirth</a:t>
            </a:r>
            <a:r>
              <a:rPr lang="fr" b="1" dirty="0"/>
              <a:t>,</a:t>
            </a:r>
            <a:r>
              <a:rPr lang="fr" b="1" dirty="0">
                <a:solidFill>
                  <a:srgbClr val="99CC00"/>
                </a:solidFill>
              </a:rPr>
              <a:t> </a:t>
            </a:r>
            <a:r>
              <a:rPr lang="fr" b="1" dirty="0">
                <a:solidFill>
                  <a:srgbClr val="CC00CC"/>
                </a:solidFill>
              </a:rPr>
              <a:t>London</a:t>
            </a:r>
            <a:r>
              <a:rPr lang="fr" b="1" dirty="0"/>
              <a:t>)</a:t>
            </a:r>
            <a:r>
              <a:rPr lang="fr" b="1" dirty="0">
                <a:solidFill>
                  <a:srgbClr val="CC00CC"/>
                </a:solidFill>
              </a:rPr>
              <a:t>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fr" b="1" dirty="0"/>
              <a:t>(</a:t>
            </a:r>
            <a:r>
              <a:rPr lang="fr" b="1" dirty="0">
                <a:solidFill>
                  <a:srgbClr val="FF950E"/>
                </a:solidFill>
              </a:rPr>
              <a:t>T</a:t>
            </a:r>
            <a:r>
              <a:rPr lang="fr" b="1" dirty="0">
                <a:solidFill>
                  <a:srgbClr val="FF9900"/>
                </a:solidFill>
              </a:rPr>
              <a:t>imBL</a:t>
            </a:r>
            <a:r>
              <a:rPr lang="fr" b="1" dirty="0"/>
              <a:t>, </a:t>
            </a:r>
            <a:r>
              <a:rPr lang="fr" b="1" dirty="0">
                <a:solidFill>
                  <a:srgbClr val="99CC00"/>
                </a:solidFill>
              </a:rPr>
              <a:t>isInventorOf</a:t>
            </a:r>
            <a:r>
              <a:rPr lang="fr" b="1" dirty="0"/>
              <a:t>,</a:t>
            </a:r>
            <a:r>
              <a:rPr lang="fr" b="1" dirty="0">
                <a:solidFill>
                  <a:srgbClr val="99CC00"/>
                </a:solidFill>
              </a:rPr>
              <a:t> </a:t>
            </a:r>
            <a:r>
              <a:rPr lang="fr" b="1" dirty="0">
                <a:solidFill>
                  <a:srgbClr val="CC00CC"/>
                </a:solidFill>
              </a:rPr>
              <a:t>WWW</a:t>
            </a:r>
            <a:r>
              <a:rPr lang="fr" b="1" dirty="0"/>
              <a:t>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fr" b="1" dirty="0"/>
              <a:t>(</a:t>
            </a:r>
            <a:r>
              <a:rPr lang="fr" b="1" dirty="0">
                <a:solidFill>
                  <a:srgbClr val="FF950E"/>
                </a:solidFill>
              </a:rPr>
              <a:t>T</a:t>
            </a:r>
            <a:r>
              <a:rPr lang="fr" b="1" dirty="0">
                <a:solidFill>
                  <a:srgbClr val="FF9900"/>
                </a:solidFill>
              </a:rPr>
              <a:t>imBL</a:t>
            </a:r>
            <a:r>
              <a:rPr lang="fr" b="1" dirty="0"/>
              <a:t>, </a:t>
            </a:r>
            <a:r>
              <a:rPr lang="fr" b="1" dirty="0">
                <a:solidFill>
                  <a:srgbClr val="99CC00"/>
                </a:solidFill>
              </a:rPr>
              <a:t>isDirectorOf</a:t>
            </a:r>
            <a:r>
              <a:rPr lang="fr" b="1" dirty="0"/>
              <a:t>,</a:t>
            </a:r>
            <a:r>
              <a:rPr lang="fr" b="1" dirty="0">
                <a:solidFill>
                  <a:srgbClr val="99CC00"/>
                </a:solidFill>
              </a:rPr>
              <a:t> </a:t>
            </a:r>
            <a:r>
              <a:rPr lang="fr" b="1" dirty="0">
                <a:solidFill>
                  <a:srgbClr val="CC00CC"/>
                </a:solidFill>
              </a:rPr>
              <a:t>W3C</a:t>
            </a:r>
            <a:r>
              <a:rPr lang="fr" b="1" dirty="0"/>
              <a:t>)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ct val="39285"/>
            </a:pPr>
            <a:r>
              <a:rPr lang="fr" b="1" dirty="0" smtClean="0"/>
              <a:t>(</a:t>
            </a:r>
            <a:r>
              <a:rPr lang="fr" b="1" dirty="0" smtClean="0">
                <a:solidFill>
                  <a:srgbClr val="FF950E"/>
                </a:solidFill>
              </a:rPr>
              <a:t>T</a:t>
            </a:r>
            <a:r>
              <a:rPr lang="fr" b="1" dirty="0" smtClean="0">
                <a:solidFill>
                  <a:srgbClr val="FF9900"/>
                </a:solidFill>
              </a:rPr>
              <a:t>imBL</a:t>
            </a:r>
            <a:r>
              <a:rPr lang="fr" b="1" dirty="0" smtClean="0"/>
              <a:t>, </a:t>
            </a:r>
            <a:r>
              <a:rPr lang="fr-FR" b="1" dirty="0" err="1" smtClean="0">
                <a:solidFill>
                  <a:srgbClr val="99CC00"/>
                </a:solidFill>
              </a:rPr>
              <a:t>isFounderOf</a:t>
            </a:r>
            <a:r>
              <a:rPr lang="fr" b="1" dirty="0" smtClean="0"/>
              <a:t>,</a:t>
            </a:r>
            <a:r>
              <a:rPr lang="fr" b="1" dirty="0" smtClean="0">
                <a:solidFill>
                  <a:srgbClr val="99CC00"/>
                </a:solidFill>
              </a:rPr>
              <a:t> </a:t>
            </a:r>
            <a:r>
              <a:rPr lang="fr" b="1" dirty="0" smtClean="0">
                <a:solidFill>
                  <a:srgbClr val="CC00CC"/>
                </a:solidFill>
              </a:rPr>
              <a:t>W3C</a:t>
            </a:r>
            <a:r>
              <a:rPr lang="fr" b="1" dirty="0" smtClean="0"/>
              <a:t>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fr" b="1" dirty="0" smtClean="0"/>
              <a:t>(</a:t>
            </a:r>
            <a:r>
              <a:rPr lang="fr" b="1" dirty="0">
                <a:solidFill>
                  <a:srgbClr val="FF950E"/>
                </a:solidFill>
              </a:rPr>
              <a:t>T</a:t>
            </a:r>
            <a:r>
              <a:rPr lang="fr" b="1" dirty="0">
                <a:solidFill>
                  <a:srgbClr val="FF9900"/>
                </a:solidFill>
              </a:rPr>
              <a:t>imBL</a:t>
            </a:r>
            <a:r>
              <a:rPr lang="fr" b="1" dirty="0"/>
              <a:t>,</a:t>
            </a:r>
            <a:r>
              <a:rPr lang="fr" b="1" dirty="0">
                <a:solidFill>
                  <a:srgbClr val="CC00CC"/>
                </a:solidFill>
              </a:rPr>
              <a:t> </a:t>
            </a:r>
            <a:r>
              <a:rPr lang="fr" b="1" dirty="0">
                <a:solidFill>
                  <a:srgbClr val="99CC00"/>
                </a:solidFill>
              </a:rPr>
              <a:t>isAuthorOf</a:t>
            </a:r>
            <a:r>
              <a:rPr lang="fr" b="1" dirty="0"/>
              <a:t>,</a:t>
            </a:r>
            <a:r>
              <a:rPr lang="fr" b="1" dirty="0">
                <a:solidFill>
                  <a:srgbClr val="CC00CC"/>
                </a:solidFill>
              </a:rPr>
              <a:t> Web_Science</a:t>
            </a:r>
            <a:r>
              <a:rPr lang="fr" b="1" dirty="0"/>
              <a:t>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endParaRPr b="1" dirty="0"/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fr" b="1" dirty="0"/>
              <a:t>(</a:t>
            </a:r>
            <a:r>
              <a:rPr lang="fr" b="1" dirty="0">
                <a:solidFill>
                  <a:srgbClr val="FF950E"/>
                </a:solidFill>
              </a:rPr>
              <a:t>Sujet</a:t>
            </a:r>
            <a:r>
              <a:rPr lang="fr" b="1" dirty="0"/>
              <a:t>, </a:t>
            </a:r>
            <a:r>
              <a:rPr lang="fr" b="1" dirty="0">
                <a:solidFill>
                  <a:srgbClr val="99CC00"/>
                </a:solidFill>
              </a:rPr>
              <a:t>predicat</a:t>
            </a:r>
            <a:r>
              <a:rPr lang="fr" b="1" dirty="0"/>
              <a:t>,</a:t>
            </a:r>
            <a:r>
              <a:rPr lang="fr" b="1" dirty="0">
                <a:solidFill>
                  <a:srgbClr val="99CC00"/>
                </a:solidFill>
              </a:rPr>
              <a:t> </a:t>
            </a:r>
            <a:r>
              <a:rPr lang="fr" b="1" dirty="0">
                <a:solidFill>
                  <a:srgbClr val="CC00CC"/>
                </a:solidFill>
              </a:rPr>
              <a:t>Objet</a:t>
            </a:r>
            <a:r>
              <a:rPr lang="fr" b="1" dirty="0"/>
              <a:t>)</a:t>
            </a:r>
          </a:p>
        </p:txBody>
      </p:sp>
      <p:sp>
        <p:nvSpPr>
          <p:cNvPr id="314" name="Shape 314"/>
          <p:cNvSpPr txBox="1">
            <a:spLocks noGrp="1"/>
          </p:cNvSpPr>
          <p:nvPr>
            <p:ph type="sldNum" idx="12"/>
          </p:nvPr>
        </p:nvSpPr>
        <p:spPr>
          <a:xfrm>
            <a:off x="7571250" y="4704250"/>
            <a:ext cx="548699" cy="392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20</a:t>
            </a:fld>
            <a:endParaRPr lang="fr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457200" y="93690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/>
              <a:t>Les triplets </a:t>
            </a:r>
            <a:r>
              <a:rPr lang="fr" sz="4800">
                <a:solidFill>
                  <a:srgbClr val="FF950E"/>
                </a:solidFill>
              </a:rPr>
              <a:t>R</a:t>
            </a:r>
            <a:r>
              <a:rPr lang="fr" sz="4800">
                <a:solidFill>
                  <a:srgbClr val="66CC00"/>
                </a:solidFill>
              </a:rPr>
              <a:t>D</a:t>
            </a:r>
            <a:r>
              <a:rPr lang="fr" sz="4800">
                <a:solidFill>
                  <a:srgbClr val="CC00CC"/>
                </a:solidFill>
              </a:rPr>
              <a:t>F</a:t>
            </a:r>
            <a:r>
              <a:rPr lang="fr"/>
              <a:t> peuvent être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/>
              <a:t>représentés par un graphe orienté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sz="3600"/>
              <a:t>          (</a:t>
            </a:r>
            <a:r>
              <a:rPr lang="fr" sz="3600">
                <a:solidFill>
                  <a:srgbClr val="FF9900"/>
                </a:solidFill>
              </a:rPr>
              <a:t>sommet</a:t>
            </a:r>
            <a:r>
              <a:rPr lang="fr" sz="3600"/>
              <a:t>, </a:t>
            </a:r>
            <a:r>
              <a:rPr lang="fr" sz="3600">
                <a:solidFill>
                  <a:srgbClr val="99CC00"/>
                </a:solidFill>
              </a:rPr>
              <a:t>arc</a:t>
            </a:r>
            <a:r>
              <a:rPr lang="fr" sz="3600"/>
              <a:t>, </a:t>
            </a:r>
            <a:r>
              <a:rPr lang="fr" sz="3600">
                <a:solidFill>
                  <a:srgbClr val="CC00CC"/>
                </a:solidFill>
              </a:rPr>
              <a:t>sommet</a:t>
            </a:r>
            <a:r>
              <a:rPr lang="fr" sz="3600"/>
              <a:t>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/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20" name="Shape 3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5475" y="285750"/>
            <a:ext cx="3695700" cy="15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Shape 321"/>
          <p:cNvSpPr txBox="1">
            <a:spLocks noGrp="1"/>
          </p:cNvSpPr>
          <p:nvPr>
            <p:ph type="sldNum" idx="12"/>
          </p:nvPr>
        </p:nvSpPr>
        <p:spPr>
          <a:xfrm>
            <a:off x="7571250" y="4704250"/>
            <a:ext cx="548699" cy="392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21</a:t>
            </a:fld>
            <a:endParaRPr lang="fr"/>
          </a:p>
        </p:txBody>
      </p:sp>
      <p:pic>
        <p:nvPicPr>
          <p:cNvPr id="322" name="Shape 3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530825"/>
            <a:ext cx="1835575" cy="1612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/>
          <p:nvPr/>
        </p:nvSpPr>
        <p:spPr>
          <a:xfrm>
            <a:off x="3389153" y="2198600"/>
            <a:ext cx="1554822" cy="443448"/>
          </a:xfrm>
          <a:prstGeom prst="flowChartTerminator">
            <a:avLst/>
          </a:prstGeom>
          <a:solidFill>
            <a:srgbClr val="EAD1DC"/>
          </a:solidFill>
          <a:ln w="19050" cap="flat" cmpd="sng">
            <a:solidFill>
              <a:srgbClr val="CC00C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" sz="2400" b="1">
                <a:solidFill>
                  <a:srgbClr val="FF950E"/>
                </a:solidFill>
              </a:rPr>
              <a:t>TimBL</a:t>
            </a:r>
          </a:p>
        </p:txBody>
      </p:sp>
      <p:sp>
        <p:nvSpPr>
          <p:cNvPr id="328" name="Shape 328"/>
          <p:cNvSpPr/>
          <p:nvPr/>
        </p:nvSpPr>
        <p:spPr>
          <a:xfrm>
            <a:off x="3020575" y="4103600"/>
            <a:ext cx="2532978" cy="443448"/>
          </a:xfrm>
          <a:prstGeom prst="flowChartTerminator">
            <a:avLst/>
          </a:prstGeom>
          <a:solidFill>
            <a:srgbClr val="EAD1DC"/>
          </a:solidFill>
          <a:ln w="19050" cap="flat" cmpd="sng">
            <a:solidFill>
              <a:srgbClr val="CC00C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" sz="2400" b="1">
                <a:solidFill>
                  <a:srgbClr val="CC00CC"/>
                </a:solidFill>
              </a:rPr>
              <a:t>W3C</a:t>
            </a:r>
          </a:p>
        </p:txBody>
      </p:sp>
      <p:sp>
        <p:nvSpPr>
          <p:cNvPr id="329" name="Shape 329"/>
          <p:cNvSpPr/>
          <p:nvPr/>
        </p:nvSpPr>
        <p:spPr>
          <a:xfrm>
            <a:off x="2660424" y="369800"/>
            <a:ext cx="2283551" cy="443448"/>
          </a:xfrm>
          <a:prstGeom prst="flowChartTerminator">
            <a:avLst/>
          </a:prstGeom>
          <a:solidFill>
            <a:srgbClr val="EAD1DC"/>
          </a:solidFill>
          <a:ln w="19050" cap="flat" cmpd="sng">
            <a:solidFill>
              <a:srgbClr val="CC00C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" sz="2400" b="1">
                <a:solidFill>
                  <a:srgbClr val="CC00CC"/>
                </a:solidFill>
              </a:rPr>
              <a:t>1955-06-08</a:t>
            </a:r>
          </a:p>
        </p:txBody>
      </p:sp>
      <p:cxnSp>
        <p:nvCxnSpPr>
          <p:cNvPr id="330" name="Shape 330"/>
          <p:cNvCxnSpPr>
            <a:stCxn id="327" idx="3"/>
            <a:endCxn id="329" idx="3"/>
          </p:cNvCxnSpPr>
          <p:nvPr/>
        </p:nvCxnSpPr>
        <p:spPr>
          <a:xfrm rot="10800000" flipH="1">
            <a:off x="4943975" y="591524"/>
            <a:ext cx="600" cy="1828800"/>
          </a:xfrm>
          <a:prstGeom prst="curvedConnector3">
            <a:avLst>
              <a:gd name="adj1" fmla="val 39687639"/>
            </a:avLst>
          </a:prstGeom>
          <a:noFill/>
          <a:ln w="38100" cap="flat" cmpd="sng">
            <a:solidFill>
              <a:srgbClr val="66CC00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331" name="Shape 331"/>
          <p:cNvCxnSpPr>
            <a:stCxn id="327" idx="1"/>
            <a:endCxn id="328" idx="1"/>
          </p:cNvCxnSpPr>
          <p:nvPr/>
        </p:nvCxnSpPr>
        <p:spPr>
          <a:xfrm flipH="1">
            <a:off x="3020453" y="2420324"/>
            <a:ext cx="368700" cy="1905000"/>
          </a:xfrm>
          <a:prstGeom prst="curvedConnector3">
            <a:avLst>
              <a:gd name="adj1" fmla="val 164552"/>
            </a:avLst>
          </a:prstGeom>
          <a:noFill/>
          <a:ln w="38100" cap="flat" cmpd="sng">
            <a:solidFill>
              <a:srgbClr val="66CC00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332" name="Shape 332"/>
          <p:cNvSpPr txBox="1"/>
          <p:nvPr/>
        </p:nvSpPr>
        <p:spPr>
          <a:xfrm>
            <a:off x="3020453" y="1227250"/>
            <a:ext cx="1905047" cy="59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fr" sz="2400" b="1" dirty="0">
                <a:solidFill>
                  <a:srgbClr val="99CC00"/>
                </a:solidFill>
              </a:rPr>
              <a:t>dateOfBirth</a:t>
            </a:r>
            <a:endParaRPr lang="fr" sz="2400" dirty="0">
              <a:solidFill>
                <a:srgbClr val="66CC00"/>
              </a:solidFill>
            </a:endParaRPr>
          </a:p>
        </p:txBody>
      </p:sp>
      <p:sp>
        <p:nvSpPr>
          <p:cNvPr id="333" name="Shape 333"/>
          <p:cNvSpPr txBox="1"/>
          <p:nvPr/>
        </p:nvSpPr>
        <p:spPr>
          <a:xfrm>
            <a:off x="3118600" y="3132250"/>
            <a:ext cx="2677536" cy="59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 sz="2400" b="1" dirty="0" smtClean="0">
                <a:solidFill>
                  <a:srgbClr val="66CC00"/>
                </a:solidFill>
              </a:rPr>
              <a:t>isFounderOf</a:t>
            </a:r>
            <a:endParaRPr lang="fr" sz="2400" b="1" dirty="0">
              <a:solidFill>
                <a:srgbClr val="66CC00"/>
              </a:solidFill>
            </a:endParaRPr>
          </a:p>
        </p:txBody>
      </p:sp>
      <p:sp>
        <p:nvSpPr>
          <p:cNvPr id="334" name="Shape 334"/>
          <p:cNvSpPr txBox="1">
            <a:spLocks noGrp="1"/>
          </p:cNvSpPr>
          <p:nvPr>
            <p:ph type="sldNum" idx="12"/>
          </p:nvPr>
        </p:nvSpPr>
        <p:spPr>
          <a:xfrm>
            <a:off x="7571250" y="4704250"/>
            <a:ext cx="548699" cy="392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22</a:t>
            </a:fld>
            <a:endParaRPr lang="fr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title"/>
          </p:nvPr>
        </p:nvSpPr>
        <p:spPr>
          <a:xfrm>
            <a:off x="232200" y="131737"/>
            <a:ext cx="8229600" cy="441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/>
              <a:t>URI : Uniforme Resource Identifier</a:t>
            </a:r>
          </a:p>
        </p:txBody>
      </p:sp>
      <p:pic>
        <p:nvPicPr>
          <p:cNvPr id="340" name="Shape 3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4675" y="982125"/>
            <a:ext cx="6076950" cy="372185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Shape 341"/>
          <p:cNvSpPr txBox="1">
            <a:spLocks noGrp="1"/>
          </p:cNvSpPr>
          <p:nvPr>
            <p:ph type="sldNum" idx="12"/>
          </p:nvPr>
        </p:nvSpPr>
        <p:spPr>
          <a:xfrm>
            <a:off x="7571250" y="4704250"/>
            <a:ext cx="548699" cy="392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23</a:t>
            </a:fld>
            <a:endParaRPr lang="fr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/>
          <p:nvPr/>
        </p:nvSpPr>
        <p:spPr>
          <a:xfrm>
            <a:off x="683568" y="2198600"/>
            <a:ext cx="7056784" cy="443448"/>
          </a:xfrm>
          <a:prstGeom prst="flowChartTerminator">
            <a:avLst/>
          </a:prstGeom>
          <a:solidFill>
            <a:srgbClr val="EAD1DC"/>
          </a:solidFill>
          <a:ln w="19050" cap="flat" cmpd="sng">
            <a:solidFill>
              <a:srgbClr val="CC00C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fr-FR" sz="2400" dirty="0">
                <a:solidFill>
                  <a:srgbClr val="FF950E"/>
                </a:solidFill>
              </a:rPr>
              <a:t>http</a:t>
            </a:r>
            <a:r>
              <a:rPr lang="fr-FR" sz="2400" dirty="0" smtClean="0">
                <a:solidFill>
                  <a:srgbClr val="FF950E"/>
                </a:solidFill>
              </a:rPr>
              <a:t>://dbpedia.org/resource/Tim_Berners-Lee</a:t>
            </a:r>
            <a:endParaRPr lang="fr" sz="2400" dirty="0">
              <a:solidFill>
                <a:srgbClr val="FF950E"/>
              </a:solidFill>
            </a:endParaRPr>
          </a:p>
        </p:txBody>
      </p:sp>
      <p:sp>
        <p:nvSpPr>
          <p:cNvPr id="347" name="Shape 347"/>
          <p:cNvSpPr/>
          <p:nvPr/>
        </p:nvSpPr>
        <p:spPr>
          <a:xfrm>
            <a:off x="2410975" y="4103605"/>
            <a:ext cx="3954365" cy="443448"/>
          </a:xfrm>
          <a:prstGeom prst="flowChartTerminator">
            <a:avLst/>
          </a:prstGeom>
          <a:solidFill>
            <a:srgbClr val="EAD1DC"/>
          </a:solidFill>
          <a:ln w="19050" cap="flat" cmpd="sng">
            <a:solidFill>
              <a:srgbClr val="CC00C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fr" sz="2400">
                <a:solidFill>
                  <a:srgbClr val="CC00CC"/>
                </a:solidFill>
              </a:rPr>
              <a:t>http://www.w3.org</a:t>
            </a:r>
          </a:p>
        </p:txBody>
      </p:sp>
      <p:cxnSp>
        <p:nvCxnSpPr>
          <p:cNvPr id="349" name="Shape 349"/>
          <p:cNvCxnSpPr>
            <a:stCxn id="346" idx="3"/>
          </p:cNvCxnSpPr>
          <p:nvPr/>
        </p:nvCxnSpPr>
        <p:spPr>
          <a:xfrm flipH="1" flipV="1">
            <a:off x="6212940" y="591529"/>
            <a:ext cx="1527412" cy="1828795"/>
          </a:xfrm>
          <a:prstGeom prst="curvedConnector3">
            <a:avLst>
              <a:gd name="adj1" fmla="val -14966"/>
            </a:avLst>
          </a:prstGeom>
          <a:noFill/>
          <a:ln w="38100" cap="flat" cmpd="sng">
            <a:solidFill>
              <a:srgbClr val="66CC00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350" name="Shape 350"/>
          <p:cNvCxnSpPr>
            <a:stCxn id="346" idx="1"/>
            <a:endCxn id="347" idx="1"/>
          </p:cNvCxnSpPr>
          <p:nvPr/>
        </p:nvCxnSpPr>
        <p:spPr>
          <a:xfrm rot="10800000" flipH="1" flipV="1">
            <a:off x="683567" y="2420323"/>
            <a:ext cx="1727407" cy="1905005"/>
          </a:xfrm>
          <a:prstGeom prst="curvedConnector3">
            <a:avLst>
              <a:gd name="adj1" fmla="val -13234"/>
            </a:avLst>
          </a:prstGeom>
          <a:noFill/>
          <a:ln w="38100" cap="flat" cmpd="sng">
            <a:solidFill>
              <a:srgbClr val="66CC00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351" name="Shape 351"/>
          <p:cNvSpPr txBox="1"/>
          <p:nvPr/>
        </p:nvSpPr>
        <p:spPr>
          <a:xfrm>
            <a:off x="1061200" y="1227250"/>
            <a:ext cx="5609099" cy="59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fr-FR" sz="2400" dirty="0">
                <a:solidFill>
                  <a:srgbClr val="66CC00"/>
                </a:solidFill>
              </a:rPr>
              <a:t>http://dbpedia.org/ontology/birthDate</a:t>
            </a:r>
            <a:endParaRPr lang="fr" sz="2400" dirty="0">
              <a:solidFill>
                <a:srgbClr val="66CC00"/>
              </a:solidFill>
            </a:endParaRPr>
          </a:p>
        </p:txBody>
      </p:sp>
      <p:sp>
        <p:nvSpPr>
          <p:cNvPr id="352" name="Shape 352"/>
          <p:cNvSpPr txBox="1"/>
          <p:nvPr/>
        </p:nvSpPr>
        <p:spPr>
          <a:xfrm>
            <a:off x="2356600" y="3132250"/>
            <a:ext cx="5609099" cy="59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FR" sz="2400" dirty="0" smtClean="0">
                <a:solidFill>
                  <a:srgbClr val="66CC00"/>
                </a:solidFill>
              </a:rPr>
              <a:t>http://dbpedia.org/property/founder</a:t>
            </a:r>
            <a:endParaRPr lang="fr" sz="2400" dirty="0">
              <a:solidFill>
                <a:srgbClr val="66CC00"/>
              </a:solidFill>
            </a:endParaRPr>
          </a:p>
        </p:txBody>
      </p:sp>
      <p:sp>
        <p:nvSpPr>
          <p:cNvPr id="354" name="Shape 354"/>
          <p:cNvSpPr txBox="1">
            <a:spLocks noGrp="1"/>
          </p:cNvSpPr>
          <p:nvPr>
            <p:ph type="sldNum" idx="12"/>
          </p:nvPr>
        </p:nvSpPr>
        <p:spPr>
          <a:xfrm>
            <a:off x="7571250" y="4704250"/>
            <a:ext cx="548699" cy="392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24</a:t>
            </a:fld>
            <a:endParaRPr lang="fr"/>
          </a:p>
        </p:txBody>
      </p:sp>
      <p:sp>
        <p:nvSpPr>
          <p:cNvPr id="15" name="Shape 353"/>
          <p:cNvSpPr/>
          <p:nvPr/>
        </p:nvSpPr>
        <p:spPr>
          <a:xfrm>
            <a:off x="2258575" y="374775"/>
            <a:ext cx="3954375" cy="433500"/>
          </a:xfrm>
          <a:prstGeom prst="flowChartProcess">
            <a:avLst/>
          </a:prstGeom>
          <a:solidFill>
            <a:srgbClr val="FFFF00"/>
          </a:solidFill>
          <a:ln w="19050" cap="flat" cmpd="sng">
            <a:solidFill>
              <a:srgbClr val="CC00C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fr" sz="2400">
                <a:solidFill>
                  <a:srgbClr val="CC00CC"/>
                </a:solidFill>
              </a:rPr>
              <a:t>1955-06-08(xsd:date)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 txBox="1">
            <a:spLocks noGrp="1"/>
          </p:cNvSpPr>
          <p:nvPr>
            <p:ph type="title"/>
          </p:nvPr>
        </p:nvSpPr>
        <p:spPr>
          <a:xfrm>
            <a:off x="232200" y="131737"/>
            <a:ext cx="8229600" cy="441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/>
              <a:t>Règles pour écrire des triples </a:t>
            </a:r>
            <a:r>
              <a:rPr lang="fr">
                <a:solidFill>
                  <a:srgbClr val="FF950E"/>
                </a:solidFill>
              </a:rPr>
              <a:t>R</a:t>
            </a:r>
            <a:r>
              <a:rPr lang="fr">
                <a:solidFill>
                  <a:srgbClr val="66CC00"/>
                </a:solidFill>
              </a:rPr>
              <a:t>D</a:t>
            </a:r>
            <a:r>
              <a:rPr lang="fr">
                <a:solidFill>
                  <a:srgbClr val="CC00CC"/>
                </a:solidFill>
              </a:rPr>
              <a:t>F</a:t>
            </a:r>
          </a:p>
        </p:txBody>
      </p:sp>
      <p:sp>
        <p:nvSpPr>
          <p:cNvPr id="484" name="Shape 484"/>
          <p:cNvSpPr txBox="1"/>
          <p:nvPr/>
        </p:nvSpPr>
        <p:spPr>
          <a:xfrm>
            <a:off x="197825" y="1417775"/>
            <a:ext cx="8822999" cy="30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Font typeface="Calibri"/>
              <a:buChar char="➢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Le </a:t>
            </a:r>
            <a:r>
              <a:rPr lang="fr" sz="2400">
                <a:solidFill>
                  <a:srgbClr val="FF950E"/>
                </a:solidFill>
                <a:latin typeface="Calibri"/>
                <a:ea typeface="Calibri"/>
                <a:cs typeface="Calibri"/>
                <a:sym typeface="Calibri"/>
              </a:rPr>
              <a:t>sujet</a:t>
            </a: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 est toujours une ressource (jamais un littéral)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rtl="0">
              <a:spcBef>
                <a:spcPts val="0"/>
              </a:spcBef>
              <a:buSzPct val="100000"/>
              <a:buFont typeface="Calibri"/>
              <a:buChar char="➢"/>
            </a:pPr>
            <a:r>
              <a:rPr lang="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</a:t>
            </a:r>
            <a:r>
              <a:rPr lang="fr" sz="2400">
                <a:solidFill>
                  <a:srgbClr val="66CC00"/>
                </a:solidFill>
                <a:latin typeface="Calibri"/>
                <a:ea typeface="Calibri"/>
                <a:cs typeface="Calibri"/>
                <a:sym typeface="Calibri"/>
              </a:rPr>
              <a:t>prédicats</a:t>
            </a:r>
            <a:r>
              <a:rPr lang="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sont des relations binaires identifiées par des URIs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rtl="0">
              <a:spcBef>
                <a:spcPts val="0"/>
              </a:spcBef>
              <a:buSzPct val="100000"/>
              <a:buFont typeface="Calibri"/>
              <a:buChar char="➢"/>
            </a:pPr>
            <a:r>
              <a:rPr lang="fr" sz="2400">
                <a:solidFill>
                  <a:srgbClr val="CC00CC"/>
                </a:solidFill>
                <a:latin typeface="Calibri"/>
                <a:ea typeface="Calibri"/>
                <a:cs typeface="Calibri"/>
                <a:sym typeface="Calibri"/>
              </a:rPr>
              <a:t>L'objet</a:t>
            </a:r>
            <a:r>
              <a:rPr lang="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est une ressource ou un littéral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endParaRPr sz="3000"/>
          </a:p>
        </p:txBody>
      </p:sp>
      <p:sp>
        <p:nvSpPr>
          <p:cNvPr id="485" name="Shape 485"/>
          <p:cNvSpPr txBox="1">
            <a:spLocks noGrp="1"/>
          </p:cNvSpPr>
          <p:nvPr>
            <p:ph type="sldNum" idx="12"/>
          </p:nvPr>
        </p:nvSpPr>
        <p:spPr>
          <a:xfrm>
            <a:off x="7571250" y="4704250"/>
            <a:ext cx="548699" cy="392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25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307546795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Linked</a:t>
            </a:r>
            <a:r>
              <a:rPr lang="fr-FR" dirty="0" smtClean="0"/>
              <a:t> Data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627534"/>
            <a:ext cx="8229600" cy="3725699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dirty="0" smtClean="0"/>
              <a:t>1. Use </a:t>
            </a:r>
            <a:r>
              <a:rPr lang="en-US" dirty="0"/>
              <a:t>URIs as names for </a:t>
            </a:r>
            <a:r>
              <a:rPr lang="en-US" dirty="0" smtClean="0"/>
              <a:t>things</a:t>
            </a:r>
            <a:endParaRPr lang="en-US" dirty="0"/>
          </a:p>
          <a:p>
            <a:pPr>
              <a:spcBef>
                <a:spcPts val="1000"/>
              </a:spcBef>
            </a:pPr>
            <a:r>
              <a:rPr lang="en-US" dirty="0" smtClean="0"/>
              <a:t>2. Use </a:t>
            </a:r>
            <a:r>
              <a:rPr lang="en-US" dirty="0"/>
              <a:t>HTTP URIs so that people can look up those names</a:t>
            </a:r>
            <a:r>
              <a:rPr lang="en-US" dirty="0" smtClean="0"/>
              <a:t>.</a:t>
            </a:r>
            <a:endParaRPr lang="en-US" dirty="0"/>
          </a:p>
          <a:p>
            <a:pPr>
              <a:spcBef>
                <a:spcPts val="1000"/>
              </a:spcBef>
            </a:pPr>
            <a:r>
              <a:rPr lang="en-US" dirty="0" smtClean="0"/>
              <a:t>3. When </a:t>
            </a:r>
            <a:r>
              <a:rPr lang="en-US" dirty="0"/>
              <a:t>someone looks up a URI, provide useful information, using the standards (RDF*, SPARQL</a:t>
            </a:r>
            <a:r>
              <a:rPr lang="en-US" dirty="0" smtClean="0"/>
              <a:t>)</a:t>
            </a:r>
            <a:endParaRPr lang="en-US" dirty="0"/>
          </a:p>
          <a:p>
            <a:pPr>
              <a:spcBef>
                <a:spcPts val="1000"/>
              </a:spcBef>
            </a:pPr>
            <a:r>
              <a:rPr lang="en-US" dirty="0" smtClean="0"/>
              <a:t>4. Include </a:t>
            </a:r>
            <a:r>
              <a:rPr lang="en-US" dirty="0"/>
              <a:t>links to other URIs. so that they can discover more things.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 smtClean="0"/>
              <a:t>26</a:t>
            </a:fld>
            <a:endParaRPr lang="fr"/>
          </a:p>
        </p:txBody>
      </p:sp>
      <p:sp>
        <p:nvSpPr>
          <p:cNvPr id="5" name="Rectangle 4"/>
          <p:cNvSpPr/>
          <p:nvPr/>
        </p:nvSpPr>
        <p:spPr>
          <a:xfrm>
            <a:off x="1259632" y="4443958"/>
            <a:ext cx="5493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800" dirty="0" err="1" smtClean="0">
                <a:solidFill>
                  <a:schemeClr val="tx1"/>
                </a:solidFill>
              </a:rPr>
              <a:t>demo</a:t>
            </a:r>
            <a:r>
              <a:rPr lang="fr-FR" sz="1800" dirty="0" smtClean="0">
                <a:solidFill>
                  <a:schemeClr val="tx1"/>
                </a:solidFill>
              </a:rPr>
              <a:t>: </a:t>
            </a:r>
            <a:r>
              <a:rPr lang="fr-FR" sz="1800" dirty="0" smtClean="0">
                <a:solidFill>
                  <a:schemeClr val="tx1"/>
                </a:solidFill>
                <a:hlinkClick r:id="rId2"/>
              </a:rPr>
              <a:t>http</a:t>
            </a:r>
            <a:r>
              <a:rPr lang="fr-FR" sz="1800" dirty="0">
                <a:solidFill>
                  <a:schemeClr val="tx1"/>
                </a:solidFill>
                <a:hlinkClick r:id="rId2"/>
              </a:rPr>
              <a:t>://dbpedia.org/resource/Tim_Berners-Lee</a:t>
            </a:r>
            <a:endParaRPr lang="fr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08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title"/>
          </p:nvPr>
        </p:nvSpPr>
        <p:spPr>
          <a:xfrm>
            <a:off x="182900" y="1"/>
            <a:ext cx="8229600" cy="596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fr" dirty="0"/>
              <a:t>(l'une des ~) </a:t>
            </a:r>
            <a:r>
              <a:rPr lang="fr" dirty="0" smtClean="0"/>
              <a:t>syntaxes RDF - N-Triple</a:t>
            </a:r>
            <a:endParaRPr lang="fr" dirty="0"/>
          </a:p>
        </p:txBody>
      </p:sp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501825" y="752075"/>
            <a:ext cx="8229600" cy="4232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sz="1400" dirty="0"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fr" sz="1400" b="1" dirty="0">
                <a:solidFill>
                  <a:srgbClr val="FF950E"/>
                </a:solidFill>
                <a:latin typeface="Consolas"/>
                <a:ea typeface="Consolas"/>
                <a:cs typeface="Consolas"/>
                <a:sym typeface="Consolas"/>
              </a:rPr>
              <a:t>http://dbpedia.org/resource/Tim_Berners-Lee</a:t>
            </a:r>
            <a:r>
              <a:rPr lang="fr" sz="1400" dirty="0">
                <a:latin typeface="Consolas"/>
                <a:ea typeface="Consolas"/>
                <a:cs typeface="Consolas"/>
                <a:sym typeface="Consolas"/>
              </a:rPr>
              <a:t>&gt; 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sz="1400" dirty="0"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fr" sz="1400" b="1" dirty="0">
                <a:solidFill>
                  <a:srgbClr val="66CC00"/>
                </a:solidFill>
                <a:latin typeface="Consolas"/>
                <a:ea typeface="Consolas"/>
                <a:cs typeface="Consolas"/>
                <a:sym typeface="Consolas"/>
              </a:rPr>
              <a:t>http://purl.org/dc/terms/creator</a:t>
            </a:r>
            <a:r>
              <a:rPr lang="fr" sz="1400" dirty="0">
                <a:latin typeface="Consolas"/>
                <a:ea typeface="Consolas"/>
                <a:cs typeface="Consolas"/>
                <a:sym typeface="Consolas"/>
              </a:rPr>
              <a:t>&gt; 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sz="1400" dirty="0"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fr" sz="1400" b="1" dirty="0">
                <a:solidFill>
                  <a:srgbClr val="CC00CC"/>
                </a:solidFill>
                <a:latin typeface="Consolas"/>
                <a:ea typeface="Consolas"/>
                <a:cs typeface="Consolas"/>
                <a:sym typeface="Consolas"/>
              </a:rPr>
              <a:t>http://www.w3.org</a:t>
            </a:r>
            <a:r>
              <a:rPr lang="fr" sz="1400" dirty="0" smtClean="0">
                <a:latin typeface="Consolas"/>
                <a:ea typeface="Consolas"/>
                <a:cs typeface="Consolas"/>
                <a:sym typeface="Consolas"/>
              </a:rPr>
              <a:t>&gt;.</a:t>
            </a:r>
            <a:endParaRPr lang="fr" sz="1400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1400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sz="1400" dirty="0"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fr" sz="1400" b="1" dirty="0">
                <a:solidFill>
                  <a:srgbClr val="FF950E"/>
                </a:solidFill>
                <a:latin typeface="Consolas"/>
                <a:ea typeface="Consolas"/>
                <a:cs typeface="Consolas"/>
                <a:sym typeface="Consolas"/>
              </a:rPr>
              <a:t>http://dbpedia.org/resource/Tim_Berners-Lee</a:t>
            </a:r>
            <a:r>
              <a:rPr lang="fr" sz="1400" dirty="0">
                <a:latin typeface="Consolas"/>
                <a:ea typeface="Consolas"/>
                <a:cs typeface="Consolas"/>
                <a:sym typeface="Consolas"/>
              </a:rPr>
              <a:t>&gt;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sz="1400" dirty="0"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fr" sz="1400" b="1" dirty="0">
                <a:solidFill>
                  <a:srgbClr val="66CC00"/>
                </a:solidFill>
                <a:latin typeface="Consolas"/>
                <a:ea typeface="Consolas"/>
                <a:cs typeface="Consolas"/>
                <a:sym typeface="Consolas"/>
              </a:rPr>
              <a:t>http://dbpedia.org/property/dateOfBirth</a:t>
            </a:r>
            <a:r>
              <a:rPr lang="fr" sz="1400" dirty="0">
                <a:latin typeface="Consolas"/>
                <a:ea typeface="Consolas"/>
                <a:cs typeface="Consolas"/>
                <a:sym typeface="Consolas"/>
              </a:rPr>
              <a:t>&gt;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sz="1400" b="1" dirty="0">
                <a:solidFill>
                  <a:srgbClr val="CC00CC"/>
                </a:solidFill>
                <a:latin typeface="Consolas"/>
                <a:ea typeface="Consolas"/>
                <a:cs typeface="Consolas"/>
                <a:sym typeface="Consolas"/>
              </a:rPr>
              <a:t>“1955-06-08”^^&lt;http://www.w3.org/2001/XMLSchema#date</a:t>
            </a:r>
            <a:r>
              <a:rPr lang="fr" sz="1400" b="1" dirty="0" smtClean="0">
                <a:solidFill>
                  <a:srgbClr val="CC00CC"/>
                </a:solidFill>
                <a:latin typeface="Consolas"/>
                <a:ea typeface="Consolas"/>
                <a:cs typeface="Consolas"/>
                <a:sym typeface="Consolas"/>
              </a:rPr>
              <a:t>&gt;.</a:t>
            </a:r>
            <a:endParaRPr lang="fr" sz="1400" b="1" dirty="0">
              <a:solidFill>
                <a:srgbClr val="CC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400" b="1" dirty="0">
              <a:solidFill>
                <a:srgbClr val="CC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fr" sz="1400" dirty="0"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fr" sz="1400" b="1" dirty="0">
                <a:solidFill>
                  <a:srgbClr val="FF950E"/>
                </a:solidFill>
                <a:latin typeface="Consolas"/>
                <a:ea typeface="Consolas"/>
                <a:cs typeface="Consolas"/>
                <a:sym typeface="Consolas"/>
              </a:rPr>
              <a:t>http://dbpedia.org/resource/Tim_Berners-Lee</a:t>
            </a:r>
            <a:r>
              <a:rPr lang="fr" sz="1400" dirty="0">
                <a:latin typeface="Consolas"/>
                <a:ea typeface="Consolas"/>
                <a:cs typeface="Consolas"/>
                <a:sym typeface="Consolas"/>
              </a:rPr>
              <a:t>&gt; 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fr" sz="1400" dirty="0"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fr" sz="1400" b="1" dirty="0">
                <a:solidFill>
                  <a:srgbClr val="66CC00"/>
                </a:solidFill>
                <a:latin typeface="Consolas"/>
                <a:ea typeface="Consolas"/>
                <a:cs typeface="Consolas"/>
                <a:sym typeface="Consolas"/>
              </a:rPr>
              <a:t>http://dbpedia.org/property/placeOfBirth</a:t>
            </a:r>
            <a:r>
              <a:rPr lang="fr" sz="1400" dirty="0">
                <a:latin typeface="Consolas"/>
                <a:ea typeface="Consolas"/>
                <a:cs typeface="Consolas"/>
                <a:sym typeface="Consolas"/>
              </a:rPr>
              <a:t>&gt;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fr" sz="1400" b="1" dirty="0">
                <a:solidFill>
                  <a:srgbClr val="CC00CC"/>
                </a:solidFill>
                <a:latin typeface="Consolas"/>
                <a:ea typeface="Consolas"/>
                <a:cs typeface="Consolas"/>
                <a:sym typeface="Consolas"/>
              </a:rPr>
              <a:t>&lt;http://dbpedia.org/resource/London</a:t>
            </a:r>
            <a:r>
              <a:rPr lang="fr" sz="1400" b="1" dirty="0" smtClean="0">
                <a:solidFill>
                  <a:srgbClr val="CC00CC"/>
                </a:solidFill>
                <a:latin typeface="Consolas"/>
                <a:ea typeface="Consolas"/>
                <a:cs typeface="Consolas"/>
                <a:sym typeface="Consolas"/>
              </a:rPr>
              <a:t>&gt;.</a:t>
            </a:r>
            <a:endParaRPr lang="fr" sz="1400" b="1" dirty="0">
              <a:solidFill>
                <a:srgbClr val="CC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27940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sz="1400" b="1" dirty="0">
              <a:solidFill>
                <a:srgbClr val="CC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fr" sz="1400" dirty="0"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fr" sz="1400" b="1" dirty="0">
                <a:solidFill>
                  <a:srgbClr val="FF950E"/>
                </a:solidFill>
                <a:latin typeface="Consolas"/>
                <a:ea typeface="Consolas"/>
                <a:cs typeface="Consolas"/>
                <a:sym typeface="Consolas"/>
              </a:rPr>
              <a:t>http://dbpedia.org/resource/London</a:t>
            </a:r>
            <a:r>
              <a:rPr lang="fr" sz="1400" dirty="0">
                <a:latin typeface="Consolas"/>
                <a:ea typeface="Consolas"/>
                <a:cs typeface="Consolas"/>
                <a:sym typeface="Consolas"/>
              </a:rPr>
              <a:t>&gt; 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fr" sz="1400" dirty="0"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fr" sz="1400" b="1" dirty="0">
                <a:solidFill>
                  <a:srgbClr val="66CC00"/>
                </a:solidFill>
                <a:latin typeface="Consolas"/>
                <a:ea typeface="Consolas"/>
                <a:cs typeface="Consolas"/>
                <a:sym typeface="Consolas"/>
              </a:rPr>
              <a:t>http://dbpedia.org/property/isPartOf</a:t>
            </a:r>
            <a:r>
              <a:rPr lang="fr" sz="1400" dirty="0">
                <a:latin typeface="Consolas"/>
                <a:ea typeface="Consolas"/>
                <a:cs typeface="Consolas"/>
                <a:sym typeface="Consolas"/>
              </a:rPr>
              <a:t>&gt;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fr" sz="1400" b="1" dirty="0">
                <a:solidFill>
                  <a:srgbClr val="CC00CC"/>
                </a:solidFill>
                <a:latin typeface="Consolas"/>
                <a:ea typeface="Consolas"/>
                <a:cs typeface="Consolas"/>
                <a:sym typeface="Consolas"/>
              </a:rPr>
              <a:t>&lt;http://dbpedia.org/resource/England</a:t>
            </a:r>
            <a:r>
              <a:rPr lang="fr" sz="1400" b="1" dirty="0" smtClean="0">
                <a:solidFill>
                  <a:srgbClr val="CC00CC"/>
                </a:solidFill>
                <a:latin typeface="Consolas"/>
                <a:ea typeface="Consolas"/>
                <a:cs typeface="Consolas"/>
                <a:sym typeface="Consolas"/>
              </a:rPr>
              <a:t>&gt;.</a:t>
            </a:r>
            <a:endParaRPr lang="fr" sz="1400" b="1" dirty="0">
              <a:solidFill>
                <a:srgbClr val="CC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27940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sz="1800" b="1" dirty="0">
              <a:solidFill>
                <a:srgbClr val="CC00CC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1800" dirty="0"/>
          </a:p>
        </p:txBody>
      </p:sp>
      <p:sp>
        <p:nvSpPr>
          <p:cNvPr id="401" name="Shape 401"/>
          <p:cNvSpPr txBox="1">
            <a:spLocks noGrp="1"/>
          </p:cNvSpPr>
          <p:nvPr>
            <p:ph type="sldNum" idx="12"/>
          </p:nvPr>
        </p:nvSpPr>
        <p:spPr>
          <a:xfrm>
            <a:off x="7571250" y="4704250"/>
            <a:ext cx="548699" cy="392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27</a:t>
            </a:fld>
            <a:endParaRPr lang="fr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title"/>
          </p:nvPr>
        </p:nvSpPr>
        <p:spPr>
          <a:xfrm>
            <a:off x="182900" y="1"/>
            <a:ext cx="8229600" cy="596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fr" dirty="0"/>
              <a:t>(l'une des ~) syntaxes RDF - Turtle</a:t>
            </a:r>
          </a:p>
        </p:txBody>
      </p:sp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501825" y="771550"/>
            <a:ext cx="8229600" cy="4232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fr" sz="1400" dirty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@Prefix </a:t>
            </a:r>
            <a:r>
              <a:rPr lang="fr" sz="1400" dirty="0" smtClean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rdf: &lt;</a:t>
            </a:r>
            <a:r>
              <a:rPr lang="fr-FR" sz="1400" b="1" dirty="0" smtClean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http</a:t>
            </a:r>
            <a:r>
              <a:rPr lang="fr-FR" sz="1400" b="1" dirty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://www.w3.org/1999/02/22-rdf-syntax-ns</a:t>
            </a:r>
            <a:r>
              <a:rPr lang="fr-FR" sz="1400" b="1" dirty="0" smtClean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#</a:t>
            </a:r>
            <a:r>
              <a:rPr lang="fr" sz="1400" b="1" dirty="0" smtClean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&gt;.</a:t>
            </a:r>
            <a:endParaRPr lang="fr" sz="1400" dirty="0">
              <a:solidFill>
                <a:schemeClr val="accent5">
                  <a:lumMod val="50000"/>
                </a:schemeClr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15000"/>
              </a:lnSpc>
            </a:pPr>
            <a:r>
              <a:rPr lang="fr" sz="1400" dirty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@Prefix dbp: &lt;</a:t>
            </a:r>
            <a:r>
              <a:rPr lang="fr" sz="1400" b="1" dirty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http://dbpedia.org/property/&gt;.</a:t>
            </a:r>
            <a:endParaRPr lang="fr" sz="1400" dirty="0">
              <a:solidFill>
                <a:schemeClr val="accent5">
                  <a:lumMod val="50000"/>
                </a:schemeClr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>
              <a:lnSpc>
                <a:spcPct val="115000"/>
              </a:lnSpc>
            </a:pPr>
            <a:r>
              <a:rPr lang="fr" sz="1400" dirty="0" smtClean="0">
                <a:latin typeface="Consolas"/>
                <a:ea typeface="Consolas"/>
                <a:cs typeface="Consolas"/>
                <a:sym typeface="Consolas"/>
              </a:rPr>
              <a:t>@Prefix </a:t>
            </a:r>
            <a:r>
              <a:rPr lang="fr" sz="1400" dirty="0" smtClean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dbr: &lt;</a:t>
            </a:r>
            <a:r>
              <a:rPr lang="fr" sz="1400" b="1" dirty="0" smtClean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http</a:t>
            </a:r>
            <a:r>
              <a:rPr lang="fr" sz="1400" b="1" dirty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://dbpedia.org/resource</a:t>
            </a:r>
            <a:r>
              <a:rPr lang="fr" sz="1400" b="1" dirty="0" smtClean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/&gt;.</a:t>
            </a:r>
            <a:endParaRPr lang="fr" sz="1400" dirty="0">
              <a:solidFill>
                <a:schemeClr val="accent5">
                  <a:lumMod val="50000"/>
                </a:schemeClr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>
              <a:lnSpc>
                <a:spcPct val="115000"/>
              </a:lnSpc>
            </a:pPr>
            <a:r>
              <a:rPr lang="fr" sz="1400" dirty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@Prefix dc: &lt;</a:t>
            </a:r>
            <a:r>
              <a:rPr lang="fr" sz="1400" b="1" dirty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http://purl.org/dc/terms</a:t>
            </a:r>
            <a:r>
              <a:rPr lang="fr" sz="1400" b="1" dirty="0" smtClean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/&gt;.</a:t>
            </a:r>
            <a:endParaRPr lang="fr" sz="1400" dirty="0">
              <a:solidFill>
                <a:schemeClr val="accent5">
                  <a:lumMod val="50000"/>
                </a:schemeClr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>
              <a:lnSpc>
                <a:spcPct val="115000"/>
              </a:lnSpc>
            </a:pPr>
            <a:r>
              <a:rPr lang="fr" sz="1400" dirty="0" smtClean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@Prefix xsd: &lt;</a:t>
            </a:r>
            <a:r>
              <a:rPr lang="fr-FR" sz="1400" b="1" dirty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http://www.w3.org/2001/XMLSchema#</a:t>
            </a:r>
            <a:r>
              <a:rPr lang="fr" sz="1400" b="1" dirty="0" smtClean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&gt;.</a:t>
            </a:r>
            <a:endParaRPr lang="fr" sz="1400" dirty="0" smtClean="0">
              <a:solidFill>
                <a:schemeClr val="accent5">
                  <a:lumMod val="50000"/>
                </a:schemeClr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lang="fr" sz="1400" dirty="0" smtClean="0"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15000"/>
              </a:lnSpc>
            </a:pPr>
            <a:r>
              <a:rPr lang="fr" sz="1400" dirty="0">
                <a:latin typeface="Consolas"/>
                <a:ea typeface="Consolas"/>
                <a:cs typeface="Consolas"/>
                <a:sym typeface="Consolas"/>
              </a:rPr>
              <a:t>dbr:</a:t>
            </a:r>
            <a:r>
              <a:rPr lang="fr" sz="1400" b="1" dirty="0">
                <a:solidFill>
                  <a:srgbClr val="FF950E"/>
                </a:solidFill>
                <a:latin typeface="Consolas"/>
                <a:ea typeface="Consolas"/>
                <a:cs typeface="Consolas"/>
                <a:sym typeface="Consolas"/>
              </a:rPr>
              <a:t>Tim_Berners-Lee</a:t>
            </a:r>
            <a:r>
              <a:rPr lang="fr" sz="14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fr" sz="1400" dirty="0" smtClean="0">
                <a:latin typeface="Consolas"/>
                <a:ea typeface="Consolas"/>
                <a:cs typeface="Consolas"/>
                <a:sym typeface="Consolas"/>
              </a:rPr>
              <a:t>rdf:</a:t>
            </a:r>
            <a:r>
              <a:rPr lang="fr" sz="1400" b="1" dirty="0" smtClean="0">
                <a:solidFill>
                  <a:srgbClr val="66CC00"/>
                </a:solidFill>
                <a:latin typeface="Consolas"/>
                <a:ea typeface="Consolas"/>
                <a:cs typeface="Consolas"/>
                <a:sym typeface="Consolas"/>
              </a:rPr>
              <a:t>type </a:t>
            </a:r>
            <a:r>
              <a:rPr lang="fr-FR" sz="1400" dirty="0" err="1" smtClean="0">
                <a:latin typeface="Consolas"/>
                <a:ea typeface="Consolas"/>
                <a:cs typeface="Consolas"/>
                <a:sym typeface="Consolas"/>
              </a:rPr>
              <a:t>dbo:</a:t>
            </a:r>
            <a:r>
              <a:rPr lang="fr-FR" sz="1400" b="1" dirty="0" err="1" smtClean="0">
                <a:solidFill>
                  <a:srgbClr val="CC00CC"/>
                </a:solidFill>
                <a:latin typeface="Consolas"/>
                <a:ea typeface="Consolas"/>
                <a:cs typeface="Consolas"/>
                <a:sym typeface="Consolas"/>
              </a:rPr>
              <a:t>Scientist</a:t>
            </a:r>
            <a:r>
              <a:rPr lang="fr" sz="1400" dirty="0" smtClean="0">
                <a:latin typeface="Consolas"/>
                <a:ea typeface="Consolas"/>
                <a:cs typeface="Consolas"/>
                <a:sym typeface="Consolas"/>
              </a:rPr>
              <a:t> .</a:t>
            </a:r>
            <a:endParaRPr lang="fr" sz="1400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sz="1400" dirty="0" smtClean="0">
                <a:latin typeface="Consolas"/>
                <a:ea typeface="Consolas"/>
                <a:cs typeface="Consolas"/>
                <a:sym typeface="Consolas"/>
              </a:rPr>
              <a:t>dbr:</a:t>
            </a:r>
            <a:r>
              <a:rPr lang="fr" sz="1400" b="1" dirty="0" smtClean="0">
                <a:solidFill>
                  <a:srgbClr val="FF950E"/>
                </a:solidFill>
                <a:latin typeface="Consolas"/>
                <a:ea typeface="Consolas"/>
                <a:cs typeface="Consolas"/>
                <a:sym typeface="Consolas"/>
              </a:rPr>
              <a:t>Tim_Berners-Lee</a:t>
            </a:r>
            <a:r>
              <a:rPr lang="fr" sz="1400" dirty="0" smtClean="0">
                <a:latin typeface="Consolas"/>
                <a:ea typeface="Consolas"/>
                <a:cs typeface="Consolas"/>
                <a:sym typeface="Consolas"/>
              </a:rPr>
              <a:t> dc:</a:t>
            </a:r>
            <a:r>
              <a:rPr lang="fr" sz="1400" b="1" dirty="0" smtClean="0">
                <a:solidFill>
                  <a:srgbClr val="66CC00"/>
                </a:solidFill>
                <a:latin typeface="Consolas"/>
                <a:ea typeface="Consolas"/>
                <a:cs typeface="Consolas"/>
                <a:sym typeface="Consolas"/>
              </a:rPr>
              <a:t>creator </a:t>
            </a:r>
            <a:r>
              <a:rPr lang="fr" sz="1400" dirty="0" smtClean="0"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fr" sz="1400" b="1" dirty="0" smtClean="0">
                <a:solidFill>
                  <a:srgbClr val="CC00CC"/>
                </a:solidFill>
                <a:latin typeface="Consolas"/>
                <a:ea typeface="Consolas"/>
                <a:cs typeface="Consolas"/>
                <a:sym typeface="Consolas"/>
              </a:rPr>
              <a:t>http</a:t>
            </a:r>
            <a:r>
              <a:rPr lang="fr" sz="1400" b="1" dirty="0">
                <a:solidFill>
                  <a:srgbClr val="CC00CC"/>
                </a:solidFill>
                <a:latin typeface="Consolas"/>
                <a:ea typeface="Consolas"/>
                <a:cs typeface="Consolas"/>
                <a:sym typeface="Consolas"/>
              </a:rPr>
              <a:t>://</a:t>
            </a:r>
            <a:r>
              <a:rPr lang="fr" sz="1400" b="1" dirty="0" smtClean="0">
                <a:solidFill>
                  <a:srgbClr val="CC00CC"/>
                </a:solidFill>
                <a:latin typeface="Consolas"/>
                <a:ea typeface="Consolas"/>
                <a:cs typeface="Consolas"/>
                <a:sym typeface="Consolas"/>
              </a:rPr>
              <a:t>www.w3.org&gt;</a:t>
            </a:r>
            <a:r>
              <a:rPr lang="fr" sz="1400" dirty="0" smtClean="0">
                <a:latin typeface="Consolas"/>
                <a:ea typeface="Consolas"/>
                <a:cs typeface="Consolas"/>
                <a:sym typeface="Consolas"/>
              </a:rPr>
              <a:t> .</a:t>
            </a:r>
            <a:endParaRPr lang="fr" sz="1400" dirty="0">
              <a:latin typeface="Consolas"/>
              <a:ea typeface="Consolas"/>
              <a:cs typeface="Consolas"/>
              <a:sym typeface="Consolas"/>
            </a:endParaRPr>
          </a:p>
          <a:p>
            <a:pPr lvl="0">
              <a:lnSpc>
                <a:spcPct val="115000"/>
              </a:lnSpc>
            </a:pPr>
            <a:r>
              <a:rPr lang="fr" sz="1400" dirty="0">
                <a:latin typeface="Consolas"/>
                <a:ea typeface="Consolas"/>
                <a:cs typeface="Consolas"/>
                <a:sym typeface="Consolas"/>
              </a:rPr>
              <a:t>dbr:</a:t>
            </a:r>
            <a:r>
              <a:rPr lang="fr" sz="1400" b="1" dirty="0">
                <a:solidFill>
                  <a:srgbClr val="FF950E"/>
                </a:solidFill>
                <a:latin typeface="Consolas"/>
                <a:ea typeface="Consolas"/>
                <a:cs typeface="Consolas"/>
                <a:sym typeface="Consolas"/>
              </a:rPr>
              <a:t>Tim_Berners-Lee</a:t>
            </a:r>
            <a:r>
              <a:rPr lang="fr" sz="1400" dirty="0">
                <a:latin typeface="Consolas"/>
                <a:ea typeface="Consolas"/>
                <a:cs typeface="Consolas"/>
                <a:sym typeface="Consolas"/>
              </a:rPr>
              <a:t> dbp:</a:t>
            </a:r>
            <a:r>
              <a:rPr lang="fr" sz="1400" b="1" dirty="0">
                <a:solidFill>
                  <a:srgbClr val="66CC00"/>
                </a:solidFill>
                <a:latin typeface="Consolas"/>
                <a:ea typeface="Consolas"/>
                <a:cs typeface="Consolas"/>
                <a:sym typeface="Consolas"/>
              </a:rPr>
              <a:t>dateOfBirth </a:t>
            </a:r>
            <a:r>
              <a:rPr lang="fr" sz="1400" b="1" dirty="0">
                <a:solidFill>
                  <a:srgbClr val="CC00CC"/>
                </a:solidFill>
                <a:latin typeface="Consolas"/>
                <a:ea typeface="Consolas"/>
                <a:cs typeface="Consolas"/>
                <a:sym typeface="Consolas"/>
              </a:rPr>
              <a:t>“1955-06-08”^^</a:t>
            </a:r>
            <a:r>
              <a:rPr lang="fr" sz="1400" dirty="0">
                <a:latin typeface="Consolas"/>
                <a:ea typeface="Consolas"/>
                <a:cs typeface="Consolas"/>
                <a:sym typeface="Consolas"/>
              </a:rPr>
              <a:t>xsd:</a:t>
            </a:r>
            <a:r>
              <a:rPr lang="fr" sz="1400" b="1" dirty="0">
                <a:solidFill>
                  <a:srgbClr val="CC00CC"/>
                </a:solidFill>
                <a:latin typeface="Consolas"/>
                <a:ea typeface="Consolas"/>
                <a:cs typeface="Consolas"/>
                <a:sym typeface="Consolas"/>
              </a:rPr>
              <a:t>date </a:t>
            </a:r>
            <a:r>
              <a:rPr lang="fr" sz="1400" dirty="0" smtClean="0">
                <a:latin typeface="Consolas"/>
                <a:ea typeface="Consolas"/>
                <a:cs typeface="Consolas"/>
                <a:sym typeface="Consolas"/>
              </a:rPr>
              <a:t>.</a:t>
            </a:r>
            <a:endParaRPr lang="fr" sz="1400" b="1" dirty="0">
              <a:solidFill>
                <a:srgbClr val="CC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15000"/>
              </a:lnSpc>
            </a:pPr>
            <a:r>
              <a:rPr lang="fr" sz="1400" dirty="0">
                <a:latin typeface="Consolas"/>
                <a:ea typeface="Consolas"/>
                <a:cs typeface="Consolas"/>
                <a:sym typeface="Consolas"/>
              </a:rPr>
              <a:t>dbr:</a:t>
            </a:r>
            <a:r>
              <a:rPr lang="fr" sz="1400" b="1" dirty="0">
                <a:solidFill>
                  <a:srgbClr val="FF950E"/>
                </a:solidFill>
                <a:latin typeface="Consolas"/>
                <a:ea typeface="Consolas"/>
                <a:cs typeface="Consolas"/>
                <a:sym typeface="Consolas"/>
              </a:rPr>
              <a:t>Tim_Berners-Lee</a:t>
            </a:r>
            <a:r>
              <a:rPr lang="fr" sz="1400" dirty="0">
                <a:latin typeface="Consolas"/>
                <a:ea typeface="Consolas"/>
                <a:cs typeface="Consolas"/>
                <a:sym typeface="Consolas"/>
              </a:rPr>
              <a:t> dbp:</a:t>
            </a:r>
            <a:r>
              <a:rPr lang="fr" sz="1400" b="1" dirty="0">
                <a:solidFill>
                  <a:srgbClr val="66CC00"/>
                </a:solidFill>
                <a:latin typeface="Consolas"/>
                <a:ea typeface="Consolas"/>
                <a:cs typeface="Consolas"/>
                <a:sym typeface="Consolas"/>
              </a:rPr>
              <a:t>placeOfBirth </a:t>
            </a:r>
            <a:r>
              <a:rPr lang="fr" sz="1400" dirty="0">
                <a:latin typeface="Consolas"/>
                <a:ea typeface="Consolas"/>
                <a:cs typeface="Consolas"/>
                <a:sym typeface="Consolas"/>
              </a:rPr>
              <a:t>dbr:</a:t>
            </a:r>
            <a:r>
              <a:rPr lang="fr" sz="1400" b="1" dirty="0">
                <a:solidFill>
                  <a:srgbClr val="CC00CC"/>
                </a:solidFill>
                <a:latin typeface="Consolas"/>
                <a:ea typeface="Consolas"/>
                <a:cs typeface="Consolas"/>
                <a:sym typeface="Consolas"/>
              </a:rPr>
              <a:t>London </a:t>
            </a:r>
            <a:r>
              <a:rPr lang="fr" sz="1400" dirty="0" smtClean="0">
                <a:latin typeface="Consolas"/>
                <a:ea typeface="Consolas"/>
                <a:cs typeface="Consolas"/>
                <a:sym typeface="Consolas"/>
              </a:rPr>
              <a:t>.</a:t>
            </a:r>
            <a:endParaRPr sz="1400" b="1" dirty="0">
              <a:solidFill>
                <a:srgbClr val="CC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69850">
              <a:lnSpc>
                <a:spcPct val="115000"/>
              </a:lnSpc>
              <a:buClr>
                <a:schemeClr val="dk1"/>
              </a:buClr>
              <a:buSzPct val="78571"/>
            </a:pPr>
            <a:r>
              <a:rPr lang="fr" sz="1400" dirty="0">
                <a:latin typeface="Consolas"/>
                <a:ea typeface="Consolas"/>
                <a:cs typeface="Consolas"/>
                <a:sym typeface="Consolas"/>
              </a:rPr>
              <a:t>dbr:</a:t>
            </a:r>
            <a:r>
              <a:rPr lang="fr" sz="1400" b="1" dirty="0">
                <a:solidFill>
                  <a:srgbClr val="FF950E"/>
                </a:solidFill>
                <a:latin typeface="Consolas"/>
                <a:ea typeface="Consolas"/>
                <a:cs typeface="Consolas"/>
                <a:sym typeface="Consolas"/>
              </a:rPr>
              <a:t>Tim_Berners-Lee</a:t>
            </a:r>
            <a:r>
              <a:rPr lang="fr" sz="1400" dirty="0">
                <a:latin typeface="Consolas"/>
                <a:ea typeface="Consolas"/>
                <a:cs typeface="Consolas"/>
                <a:sym typeface="Consolas"/>
              </a:rPr>
              <a:t> dbp:</a:t>
            </a:r>
            <a:r>
              <a:rPr lang="fr" sz="1400" b="1" dirty="0">
                <a:solidFill>
                  <a:srgbClr val="66CC00"/>
                </a:solidFill>
                <a:latin typeface="Consolas"/>
                <a:ea typeface="Consolas"/>
                <a:cs typeface="Consolas"/>
                <a:sym typeface="Consolas"/>
              </a:rPr>
              <a:t>placeOfBirth </a:t>
            </a:r>
            <a:r>
              <a:rPr lang="fr" sz="1400" dirty="0" smtClean="0">
                <a:latin typeface="Consolas"/>
                <a:ea typeface="Consolas"/>
                <a:cs typeface="Consolas"/>
                <a:sym typeface="Consolas"/>
              </a:rPr>
              <a:t>dbr:</a:t>
            </a:r>
            <a:r>
              <a:rPr lang="fr" sz="1400" b="1" dirty="0">
                <a:solidFill>
                  <a:srgbClr val="CC00CC"/>
                </a:solidFill>
                <a:latin typeface="Consolas"/>
                <a:ea typeface="Consolas"/>
                <a:cs typeface="Consolas"/>
                <a:sym typeface="Consolas"/>
              </a:rPr>
              <a:t>England</a:t>
            </a:r>
            <a:r>
              <a:rPr lang="fr" sz="1400" b="1" dirty="0" smtClean="0">
                <a:solidFill>
                  <a:srgbClr val="CC00CC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fr" sz="1400" dirty="0">
                <a:latin typeface="Consolas"/>
                <a:ea typeface="Consolas"/>
                <a:cs typeface="Consolas"/>
                <a:sym typeface="Consolas"/>
              </a:rPr>
              <a:t>.</a:t>
            </a:r>
            <a:endParaRPr lang="fr" sz="1400" b="1" dirty="0">
              <a:solidFill>
                <a:srgbClr val="CC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indent="-69850">
              <a:lnSpc>
                <a:spcPct val="115000"/>
              </a:lnSpc>
              <a:buClr>
                <a:schemeClr val="dk1"/>
              </a:buClr>
              <a:buSzPct val="78571"/>
            </a:pPr>
            <a:endParaRPr lang="fr" sz="1400" dirty="0" smtClean="0">
              <a:latin typeface="Consolas"/>
              <a:ea typeface="Consolas"/>
              <a:cs typeface="Consolas"/>
              <a:sym typeface="Consolas"/>
            </a:endParaRPr>
          </a:p>
          <a:p>
            <a:pPr lvl="0" indent="-69850">
              <a:lnSpc>
                <a:spcPct val="115000"/>
              </a:lnSpc>
              <a:buClr>
                <a:schemeClr val="dk1"/>
              </a:buClr>
              <a:buSzPct val="78571"/>
            </a:pPr>
            <a:r>
              <a:rPr lang="fr" sz="1400" dirty="0" smtClean="0">
                <a:latin typeface="Consolas"/>
                <a:ea typeface="Consolas"/>
                <a:cs typeface="Consolas"/>
                <a:sym typeface="Consolas"/>
              </a:rPr>
              <a:t>dbr:</a:t>
            </a:r>
            <a:r>
              <a:rPr lang="fr" sz="1400" b="1" dirty="0" smtClean="0">
                <a:solidFill>
                  <a:srgbClr val="FF950E"/>
                </a:solidFill>
                <a:latin typeface="Consolas"/>
                <a:ea typeface="Consolas"/>
                <a:cs typeface="Consolas"/>
                <a:sym typeface="Consolas"/>
              </a:rPr>
              <a:t>London</a:t>
            </a:r>
            <a:r>
              <a:rPr lang="fr" sz="1400" dirty="0" smtClean="0">
                <a:latin typeface="Consolas"/>
                <a:ea typeface="Consolas"/>
                <a:cs typeface="Consolas"/>
                <a:sym typeface="Consolas"/>
              </a:rPr>
              <a:t> dbp:</a:t>
            </a:r>
            <a:r>
              <a:rPr lang="fr" sz="1400" b="1" dirty="0" smtClean="0">
                <a:solidFill>
                  <a:srgbClr val="66CC00"/>
                </a:solidFill>
                <a:latin typeface="Consolas"/>
                <a:ea typeface="Consolas"/>
                <a:cs typeface="Consolas"/>
                <a:sym typeface="Consolas"/>
              </a:rPr>
              <a:t>isPartOf </a:t>
            </a:r>
            <a:r>
              <a:rPr lang="fr" sz="1400" dirty="0" smtClean="0">
                <a:latin typeface="Consolas"/>
                <a:ea typeface="Consolas"/>
                <a:cs typeface="Consolas"/>
                <a:sym typeface="Consolas"/>
              </a:rPr>
              <a:t>dbr:</a:t>
            </a:r>
            <a:r>
              <a:rPr lang="fr" sz="1400" b="1" dirty="0" smtClean="0">
                <a:solidFill>
                  <a:srgbClr val="CC00CC"/>
                </a:solidFill>
                <a:latin typeface="Consolas"/>
                <a:ea typeface="Consolas"/>
                <a:cs typeface="Consolas"/>
                <a:sym typeface="Consolas"/>
              </a:rPr>
              <a:t>England</a:t>
            </a:r>
            <a:r>
              <a:rPr lang="fr" sz="1400" b="1" dirty="0">
                <a:solidFill>
                  <a:srgbClr val="CC00CC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fr" sz="1400" dirty="0">
                <a:latin typeface="Consolas"/>
                <a:ea typeface="Consolas"/>
                <a:cs typeface="Consolas"/>
                <a:sym typeface="Consolas"/>
              </a:rPr>
              <a:t>.</a:t>
            </a:r>
            <a:endParaRPr lang="fr" sz="1400" b="1" dirty="0">
              <a:solidFill>
                <a:srgbClr val="CC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27940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sz="1800" b="1" dirty="0">
              <a:solidFill>
                <a:srgbClr val="CC00CC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1800" dirty="0"/>
          </a:p>
        </p:txBody>
      </p:sp>
      <p:sp>
        <p:nvSpPr>
          <p:cNvPr id="401" name="Shape 401"/>
          <p:cNvSpPr txBox="1">
            <a:spLocks noGrp="1"/>
          </p:cNvSpPr>
          <p:nvPr>
            <p:ph type="sldNum" idx="12"/>
          </p:nvPr>
        </p:nvSpPr>
        <p:spPr>
          <a:xfrm>
            <a:off x="7571250" y="4704250"/>
            <a:ext cx="548699" cy="392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28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104647253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title"/>
          </p:nvPr>
        </p:nvSpPr>
        <p:spPr>
          <a:xfrm>
            <a:off x="182900" y="1"/>
            <a:ext cx="8229600" cy="596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fr" dirty="0"/>
              <a:t>(l'une des ~) syntaxes RDF - Turtle</a:t>
            </a:r>
          </a:p>
        </p:txBody>
      </p:sp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501825" y="771550"/>
            <a:ext cx="8229600" cy="4232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fr" sz="1400" dirty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@Prefix rdf: &lt;</a:t>
            </a:r>
            <a:r>
              <a:rPr lang="fr-FR" sz="1400" b="1" dirty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http://www.w3.org/1999/02/22-rdf-syntax-ns#</a:t>
            </a:r>
            <a:r>
              <a:rPr lang="fr" sz="1400" b="1" dirty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&gt;.</a:t>
            </a:r>
            <a:endParaRPr lang="fr" sz="1400" dirty="0">
              <a:solidFill>
                <a:schemeClr val="accent5">
                  <a:lumMod val="50000"/>
                </a:schemeClr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15000"/>
              </a:lnSpc>
            </a:pPr>
            <a:r>
              <a:rPr lang="fr" sz="1400" dirty="0" smtClean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@</a:t>
            </a:r>
            <a:r>
              <a:rPr lang="fr" sz="1400" dirty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Prefix dbp: &lt;</a:t>
            </a:r>
            <a:r>
              <a:rPr lang="fr" sz="1400" b="1" dirty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http</a:t>
            </a:r>
            <a:r>
              <a:rPr lang="fr" sz="1400" b="1" dirty="0" smtClean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://dbpedia.org/property/&gt;.</a:t>
            </a:r>
            <a:endParaRPr lang="fr" sz="1400" dirty="0">
              <a:solidFill>
                <a:schemeClr val="accent5">
                  <a:lumMod val="50000"/>
                </a:schemeClr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>
              <a:lnSpc>
                <a:spcPct val="115000"/>
              </a:lnSpc>
            </a:pPr>
            <a:r>
              <a:rPr lang="fr" sz="1400" dirty="0" smtClean="0">
                <a:latin typeface="Consolas"/>
                <a:ea typeface="Consolas"/>
                <a:cs typeface="Consolas"/>
                <a:sym typeface="Consolas"/>
              </a:rPr>
              <a:t>@Prefix </a:t>
            </a:r>
            <a:r>
              <a:rPr lang="fr" sz="1400" dirty="0" smtClean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dbr: &lt;</a:t>
            </a:r>
            <a:r>
              <a:rPr lang="fr" sz="1400" b="1" dirty="0" smtClean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http</a:t>
            </a:r>
            <a:r>
              <a:rPr lang="fr" sz="1400" b="1" dirty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://dbpedia.org/resource</a:t>
            </a:r>
            <a:r>
              <a:rPr lang="fr" sz="1400" b="1" dirty="0" smtClean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/&gt;.</a:t>
            </a:r>
            <a:endParaRPr lang="fr" sz="1400" dirty="0">
              <a:solidFill>
                <a:schemeClr val="accent5">
                  <a:lumMod val="50000"/>
                </a:schemeClr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>
              <a:lnSpc>
                <a:spcPct val="115000"/>
              </a:lnSpc>
            </a:pPr>
            <a:r>
              <a:rPr lang="fr" sz="1400" dirty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@Prefix dc: &lt;</a:t>
            </a:r>
            <a:r>
              <a:rPr lang="fr" sz="1400" b="1" dirty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http://purl.org/dc/terms</a:t>
            </a:r>
            <a:r>
              <a:rPr lang="fr" sz="1400" b="1" dirty="0" smtClean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/&gt;.</a:t>
            </a:r>
            <a:endParaRPr lang="fr" sz="1400" dirty="0">
              <a:solidFill>
                <a:schemeClr val="accent5">
                  <a:lumMod val="50000"/>
                </a:schemeClr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>
              <a:lnSpc>
                <a:spcPct val="115000"/>
              </a:lnSpc>
            </a:pPr>
            <a:r>
              <a:rPr lang="fr" sz="1400" dirty="0" smtClean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@Prefix xsd: &lt;</a:t>
            </a:r>
            <a:r>
              <a:rPr lang="fr-FR" sz="1400" b="1" dirty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http://www.w3.org/2001/XMLSchema#</a:t>
            </a:r>
            <a:r>
              <a:rPr lang="fr" sz="1400" b="1" dirty="0" smtClean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&gt;.</a:t>
            </a:r>
            <a:endParaRPr lang="fr" sz="1400" dirty="0" smtClean="0">
              <a:solidFill>
                <a:schemeClr val="accent5">
                  <a:lumMod val="50000"/>
                </a:schemeClr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lang="fr" sz="1400" dirty="0" smtClean="0"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15000"/>
              </a:lnSpc>
            </a:pPr>
            <a:r>
              <a:rPr lang="fr" sz="1400" dirty="0" smtClean="0">
                <a:latin typeface="Consolas"/>
                <a:ea typeface="Consolas"/>
                <a:cs typeface="Consolas"/>
                <a:sym typeface="Consolas"/>
              </a:rPr>
              <a:t>dbr:</a:t>
            </a:r>
            <a:r>
              <a:rPr lang="fr" sz="1400" b="1" dirty="0" smtClean="0">
                <a:solidFill>
                  <a:srgbClr val="FF950E"/>
                </a:solidFill>
                <a:latin typeface="Consolas"/>
                <a:ea typeface="Consolas"/>
                <a:cs typeface="Consolas"/>
                <a:sym typeface="Consolas"/>
              </a:rPr>
              <a:t>Tim_Berners-Lee</a:t>
            </a:r>
            <a:r>
              <a:rPr lang="fr" sz="1400" dirty="0" smtClean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fr" sz="1400" dirty="0">
                <a:latin typeface="Consolas"/>
                <a:ea typeface="Consolas"/>
                <a:cs typeface="Consolas"/>
                <a:sym typeface="Consolas"/>
              </a:rPr>
              <a:t>rdf:</a:t>
            </a:r>
            <a:r>
              <a:rPr lang="fr" sz="1400" b="1" dirty="0">
                <a:solidFill>
                  <a:srgbClr val="66CC00"/>
                </a:solidFill>
                <a:latin typeface="Consolas"/>
                <a:ea typeface="Consolas"/>
                <a:cs typeface="Consolas"/>
                <a:sym typeface="Consolas"/>
              </a:rPr>
              <a:t>type </a:t>
            </a:r>
            <a:r>
              <a:rPr lang="fr-FR" sz="1400" dirty="0" err="1">
                <a:latin typeface="Consolas"/>
                <a:ea typeface="Consolas"/>
                <a:cs typeface="Consolas"/>
                <a:sym typeface="Consolas"/>
              </a:rPr>
              <a:t>dbo:</a:t>
            </a:r>
            <a:r>
              <a:rPr lang="fr-FR" sz="1400" b="1" dirty="0" err="1">
                <a:solidFill>
                  <a:srgbClr val="CC00CC"/>
                </a:solidFill>
                <a:latin typeface="Consolas"/>
                <a:ea typeface="Consolas"/>
                <a:cs typeface="Consolas"/>
                <a:sym typeface="Consolas"/>
              </a:rPr>
              <a:t>Scientist</a:t>
            </a:r>
            <a:r>
              <a:rPr lang="fr" sz="14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fr" sz="1400" dirty="0" smtClean="0">
                <a:latin typeface="Consolas"/>
                <a:ea typeface="Consolas"/>
                <a:cs typeface="Consolas"/>
                <a:sym typeface="Consolas"/>
              </a:rPr>
              <a:t>;</a:t>
            </a:r>
          </a:p>
          <a:p>
            <a:pPr>
              <a:lnSpc>
                <a:spcPct val="115000"/>
              </a:lnSpc>
            </a:pPr>
            <a:r>
              <a:rPr lang="fr" sz="14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fr" sz="1400" dirty="0" smtClean="0">
                <a:latin typeface="Consolas"/>
                <a:ea typeface="Consolas"/>
                <a:cs typeface="Consolas"/>
                <a:sym typeface="Consolas"/>
              </a:rPr>
              <a:t>                   dc:</a:t>
            </a:r>
            <a:r>
              <a:rPr lang="fr" sz="1400" b="1" dirty="0" smtClean="0">
                <a:solidFill>
                  <a:srgbClr val="66CC00"/>
                </a:solidFill>
                <a:latin typeface="Consolas"/>
                <a:ea typeface="Consolas"/>
                <a:cs typeface="Consolas"/>
                <a:sym typeface="Consolas"/>
              </a:rPr>
              <a:t>creator </a:t>
            </a:r>
            <a:r>
              <a:rPr lang="fr" sz="1400" dirty="0" smtClean="0"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fr" sz="1400" b="1" dirty="0" smtClean="0">
                <a:solidFill>
                  <a:srgbClr val="CC00CC"/>
                </a:solidFill>
                <a:latin typeface="Consolas"/>
                <a:ea typeface="Consolas"/>
                <a:cs typeface="Consolas"/>
                <a:sym typeface="Consolas"/>
              </a:rPr>
              <a:t>http</a:t>
            </a:r>
            <a:r>
              <a:rPr lang="fr" sz="1400" b="1" dirty="0">
                <a:solidFill>
                  <a:srgbClr val="CC00CC"/>
                </a:solidFill>
                <a:latin typeface="Consolas"/>
                <a:ea typeface="Consolas"/>
                <a:cs typeface="Consolas"/>
                <a:sym typeface="Consolas"/>
              </a:rPr>
              <a:t>://</a:t>
            </a:r>
            <a:r>
              <a:rPr lang="fr" sz="1400" b="1" dirty="0" smtClean="0">
                <a:solidFill>
                  <a:srgbClr val="CC00CC"/>
                </a:solidFill>
                <a:latin typeface="Consolas"/>
                <a:ea typeface="Consolas"/>
                <a:cs typeface="Consolas"/>
                <a:sym typeface="Consolas"/>
              </a:rPr>
              <a:t>www.w3.org&gt;</a:t>
            </a:r>
            <a:r>
              <a:rPr lang="fr" sz="1400" dirty="0" smtClean="0">
                <a:latin typeface="Consolas"/>
                <a:ea typeface="Consolas"/>
                <a:cs typeface="Consolas"/>
                <a:sym typeface="Consolas"/>
              </a:rPr>
              <a:t> ;</a:t>
            </a:r>
          </a:p>
          <a:p>
            <a:pPr lvl="0">
              <a:lnSpc>
                <a:spcPct val="115000"/>
              </a:lnSpc>
            </a:pPr>
            <a:r>
              <a:rPr lang="fr" sz="1400" dirty="0" smtClean="0">
                <a:latin typeface="Consolas"/>
                <a:ea typeface="Consolas"/>
                <a:cs typeface="Consolas"/>
                <a:sym typeface="Consolas"/>
              </a:rPr>
              <a:t>                    dbp:</a:t>
            </a:r>
            <a:r>
              <a:rPr lang="fr" sz="1400" b="1" dirty="0" smtClean="0">
                <a:solidFill>
                  <a:srgbClr val="66CC00"/>
                </a:solidFill>
                <a:latin typeface="Consolas"/>
                <a:ea typeface="Consolas"/>
                <a:cs typeface="Consolas"/>
                <a:sym typeface="Consolas"/>
              </a:rPr>
              <a:t>dateOfBirth </a:t>
            </a:r>
            <a:r>
              <a:rPr lang="fr" sz="1400" b="1" dirty="0" smtClean="0">
                <a:solidFill>
                  <a:srgbClr val="CC00CC"/>
                </a:solidFill>
                <a:latin typeface="Consolas"/>
                <a:ea typeface="Consolas"/>
                <a:cs typeface="Consolas"/>
                <a:sym typeface="Consolas"/>
              </a:rPr>
              <a:t>“1955-06-08”^^</a:t>
            </a:r>
            <a:r>
              <a:rPr lang="fr" sz="1400" dirty="0" smtClean="0">
                <a:latin typeface="Consolas"/>
                <a:ea typeface="Consolas"/>
                <a:cs typeface="Consolas"/>
                <a:sym typeface="Consolas"/>
              </a:rPr>
              <a:t>xsd:</a:t>
            </a:r>
            <a:r>
              <a:rPr lang="fr" sz="1400" b="1" dirty="0" smtClean="0">
                <a:solidFill>
                  <a:srgbClr val="CC00CC"/>
                </a:solidFill>
                <a:latin typeface="Consolas"/>
                <a:ea typeface="Consolas"/>
                <a:cs typeface="Consolas"/>
                <a:sym typeface="Consolas"/>
              </a:rPr>
              <a:t>date </a:t>
            </a:r>
            <a:r>
              <a:rPr lang="fr" sz="1400" dirty="0" smtClean="0">
                <a:latin typeface="Consolas"/>
                <a:ea typeface="Consolas"/>
                <a:cs typeface="Consolas"/>
                <a:sym typeface="Consolas"/>
              </a:rPr>
              <a:t>;</a:t>
            </a:r>
            <a:endParaRPr lang="fr" sz="1400" b="1" dirty="0">
              <a:solidFill>
                <a:srgbClr val="CC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15000"/>
              </a:lnSpc>
            </a:pPr>
            <a:r>
              <a:rPr lang="fr" sz="1400" dirty="0" smtClean="0">
                <a:latin typeface="Consolas"/>
                <a:ea typeface="Consolas"/>
                <a:cs typeface="Consolas"/>
                <a:sym typeface="Consolas"/>
              </a:rPr>
              <a:t>                    dbp:</a:t>
            </a:r>
            <a:r>
              <a:rPr lang="fr" sz="1400" b="1" dirty="0" smtClean="0">
                <a:solidFill>
                  <a:srgbClr val="66CC00"/>
                </a:solidFill>
                <a:latin typeface="Consolas"/>
                <a:ea typeface="Consolas"/>
                <a:cs typeface="Consolas"/>
                <a:sym typeface="Consolas"/>
              </a:rPr>
              <a:t>placeOfBirth </a:t>
            </a:r>
            <a:r>
              <a:rPr lang="fr" sz="1400" dirty="0" smtClean="0">
                <a:latin typeface="Consolas"/>
                <a:ea typeface="Consolas"/>
                <a:cs typeface="Consolas"/>
                <a:sym typeface="Consolas"/>
              </a:rPr>
              <a:t>dbr:</a:t>
            </a:r>
            <a:r>
              <a:rPr lang="fr" sz="1400" b="1" dirty="0" smtClean="0">
                <a:solidFill>
                  <a:srgbClr val="CC00CC"/>
                </a:solidFill>
                <a:latin typeface="Consolas"/>
                <a:ea typeface="Consolas"/>
                <a:cs typeface="Consolas"/>
                <a:sym typeface="Consolas"/>
              </a:rPr>
              <a:t>London </a:t>
            </a:r>
            <a:r>
              <a:rPr lang="fr" sz="1400" dirty="0" smtClean="0">
                <a:latin typeface="Consolas"/>
                <a:ea typeface="Consolas"/>
                <a:cs typeface="Consolas"/>
                <a:sym typeface="Consolas"/>
              </a:rPr>
              <a:t>;</a:t>
            </a:r>
            <a:endParaRPr lang="fr" sz="1400" b="1" dirty="0">
              <a:solidFill>
                <a:srgbClr val="CC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15000"/>
              </a:lnSpc>
            </a:pPr>
            <a:r>
              <a:rPr lang="fr" sz="1400" dirty="0" smtClean="0">
                <a:latin typeface="Consolas"/>
                <a:ea typeface="Consolas"/>
                <a:cs typeface="Consolas"/>
                <a:sym typeface="Consolas"/>
              </a:rPr>
              <a:t>                    dbp:</a:t>
            </a:r>
            <a:r>
              <a:rPr lang="fr" sz="1400" b="1" dirty="0" smtClean="0">
                <a:solidFill>
                  <a:srgbClr val="66CC00"/>
                </a:solidFill>
                <a:latin typeface="Consolas"/>
                <a:ea typeface="Consolas"/>
                <a:cs typeface="Consolas"/>
                <a:sym typeface="Consolas"/>
              </a:rPr>
              <a:t>placeOfBirth </a:t>
            </a:r>
            <a:r>
              <a:rPr lang="fr" sz="1400" dirty="0">
                <a:latin typeface="Consolas"/>
                <a:ea typeface="Consolas"/>
                <a:cs typeface="Consolas"/>
                <a:sym typeface="Consolas"/>
              </a:rPr>
              <a:t>dbr:</a:t>
            </a:r>
            <a:r>
              <a:rPr lang="fr" sz="1400" b="1" dirty="0">
                <a:solidFill>
                  <a:srgbClr val="CC00CC"/>
                </a:solidFill>
                <a:latin typeface="Consolas"/>
                <a:ea typeface="Consolas"/>
                <a:cs typeface="Consolas"/>
                <a:sym typeface="Consolas"/>
              </a:rPr>
              <a:t>England </a:t>
            </a:r>
            <a:r>
              <a:rPr lang="fr" sz="1400" dirty="0">
                <a:latin typeface="Consolas"/>
                <a:ea typeface="Consolas"/>
                <a:cs typeface="Consolas"/>
                <a:sym typeface="Consolas"/>
              </a:rPr>
              <a:t>.</a:t>
            </a:r>
            <a:endParaRPr lang="fr" sz="1400" b="1" dirty="0">
              <a:solidFill>
                <a:srgbClr val="CC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27940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sz="1400" b="1" dirty="0">
              <a:solidFill>
                <a:srgbClr val="CC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indent="-69850">
              <a:lnSpc>
                <a:spcPct val="115000"/>
              </a:lnSpc>
              <a:buClr>
                <a:schemeClr val="dk1"/>
              </a:buClr>
              <a:buSzPct val="78571"/>
            </a:pPr>
            <a:r>
              <a:rPr lang="fr" sz="1400" dirty="0" smtClean="0">
                <a:latin typeface="Consolas"/>
                <a:ea typeface="Consolas"/>
                <a:cs typeface="Consolas"/>
                <a:sym typeface="Consolas"/>
              </a:rPr>
              <a:t>dbr:</a:t>
            </a:r>
            <a:r>
              <a:rPr lang="fr" sz="1400" b="1" dirty="0" smtClean="0">
                <a:solidFill>
                  <a:srgbClr val="FF950E"/>
                </a:solidFill>
                <a:latin typeface="Consolas"/>
                <a:ea typeface="Consolas"/>
                <a:cs typeface="Consolas"/>
                <a:sym typeface="Consolas"/>
              </a:rPr>
              <a:t>London</a:t>
            </a:r>
            <a:r>
              <a:rPr lang="fr" sz="14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fr" sz="1400" dirty="0" smtClean="0">
                <a:latin typeface="Consolas"/>
                <a:ea typeface="Consolas"/>
                <a:cs typeface="Consolas"/>
                <a:sym typeface="Consolas"/>
              </a:rPr>
              <a:t>dbp:</a:t>
            </a:r>
            <a:r>
              <a:rPr lang="fr" sz="1400" b="1" dirty="0" smtClean="0">
                <a:solidFill>
                  <a:srgbClr val="66CC00"/>
                </a:solidFill>
                <a:latin typeface="Consolas"/>
                <a:ea typeface="Consolas"/>
                <a:cs typeface="Consolas"/>
                <a:sym typeface="Consolas"/>
              </a:rPr>
              <a:t>isPartOf </a:t>
            </a:r>
            <a:r>
              <a:rPr lang="fr" sz="1400" dirty="0" smtClean="0">
                <a:latin typeface="Consolas"/>
                <a:ea typeface="Consolas"/>
                <a:cs typeface="Consolas"/>
                <a:sym typeface="Consolas"/>
              </a:rPr>
              <a:t>dbr:</a:t>
            </a:r>
            <a:r>
              <a:rPr lang="fr" sz="1400" b="1" dirty="0" smtClean="0">
                <a:solidFill>
                  <a:srgbClr val="CC00CC"/>
                </a:solidFill>
                <a:latin typeface="Consolas"/>
                <a:ea typeface="Consolas"/>
                <a:cs typeface="Consolas"/>
                <a:sym typeface="Consolas"/>
              </a:rPr>
              <a:t>England</a:t>
            </a:r>
            <a:r>
              <a:rPr lang="fr" sz="1400" b="1" dirty="0">
                <a:solidFill>
                  <a:srgbClr val="CC00CC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fr" sz="1400" dirty="0">
                <a:latin typeface="Consolas"/>
                <a:ea typeface="Consolas"/>
                <a:cs typeface="Consolas"/>
                <a:sym typeface="Consolas"/>
              </a:rPr>
              <a:t>.</a:t>
            </a:r>
            <a:endParaRPr lang="fr" sz="1400" b="1" dirty="0">
              <a:solidFill>
                <a:srgbClr val="CC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27940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sz="1800" b="1" dirty="0">
              <a:solidFill>
                <a:srgbClr val="CC00CC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1800" dirty="0"/>
          </a:p>
        </p:txBody>
      </p:sp>
      <p:sp>
        <p:nvSpPr>
          <p:cNvPr id="401" name="Shape 401"/>
          <p:cNvSpPr txBox="1">
            <a:spLocks noGrp="1"/>
          </p:cNvSpPr>
          <p:nvPr>
            <p:ph type="sldNum" idx="12"/>
          </p:nvPr>
        </p:nvSpPr>
        <p:spPr>
          <a:xfrm>
            <a:off x="7571250" y="4704250"/>
            <a:ext cx="548699" cy="392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29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289652299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52400" y="115851"/>
            <a:ext cx="8229600" cy="56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/>
              <a:t>Pour la machine</a:t>
            </a:r>
          </a:p>
        </p:txBody>
      </p:sp>
      <p:pic>
        <p:nvPicPr>
          <p:cNvPr id="70" name="Shape 70"/>
          <p:cNvPicPr preferRelativeResize="0"/>
          <p:nvPr/>
        </p:nvPicPr>
        <p:blipFill rotWithShape="1">
          <a:blip r:embed="rId3">
            <a:alphaModFix/>
          </a:blip>
          <a:srcRect b="5846"/>
          <a:stretch/>
        </p:blipFill>
        <p:spPr>
          <a:xfrm>
            <a:off x="1091550" y="563675"/>
            <a:ext cx="7059325" cy="4038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7571250" y="4704250"/>
            <a:ext cx="548699" cy="392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3</a:t>
            </a:fld>
            <a:endParaRPr lang="fr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title"/>
          </p:nvPr>
        </p:nvSpPr>
        <p:spPr>
          <a:xfrm>
            <a:off x="182900" y="1"/>
            <a:ext cx="8229600" cy="596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fr" dirty="0"/>
              <a:t>(l'une des ~) syntaxes RDF - Turtle</a:t>
            </a:r>
          </a:p>
        </p:txBody>
      </p:sp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501825" y="771550"/>
            <a:ext cx="8229600" cy="4232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fr" sz="1400" dirty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@Prefix rdf: &lt;</a:t>
            </a:r>
            <a:r>
              <a:rPr lang="fr-FR" sz="1400" b="1" dirty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http://www.w3.org/1999/02/22-rdf-syntax-ns#</a:t>
            </a:r>
            <a:r>
              <a:rPr lang="fr" sz="1400" b="1" dirty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&gt;.</a:t>
            </a:r>
            <a:endParaRPr lang="fr" sz="1400" dirty="0">
              <a:solidFill>
                <a:schemeClr val="accent5">
                  <a:lumMod val="50000"/>
                </a:schemeClr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15000"/>
              </a:lnSpc>
            </a:pPr>
            <a:r>
              <a:rPr lang="fr" sz="1400" dirty="0" smtClean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@</a:t>
            </a:r>
            <a:r>
              <a:rPr lang="fr" sz="1400" dirty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Prefix dbp: &lt;</a:t>
            </a:r>
            <a:r>
              <a:rPr lang="fr" sz="1400" b="1" dirty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http</a:t>
            </a:r>
            <a:r>
              <a:rPr lang="fr" sz="1400" b="1" dirty="0" smtClean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://dbpedia.org/property/&gt;.</a:t>
            </a:r>
            <a:endParaRPr lang="fr" sz="1400" dirty="0">
              <a:solidFill>
                <a:schemeClr val="accent5">
                  <a:lumMod val="50000"/>
                </a:schemeClr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>
              <a:lnSpc>
                <a:spcPct val="115000"/>
              </a:lnSpc>
            </a:pPr>
            <a:r>
              <a:rPr lang="fr" sz="1400" dirty="0" smtClean="0">
                <a:latin typeface="Consolas"/>
                <a:ea typeface="Consolas"/>
                <a:cs typeface="Consolas"/>
                <a:sym typeface="Consolas"/>
              </a:rPr>
              <a:t>@Prefix </a:t>
            </a:r>
            <a:r>
              <a:rPr lang="fr" sz="1400" dirty="0" smtClean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dbr: &lt;</a:t>
            </a:r>
            <a:r>
              <a:rPr lang="fr" sz="1400" b="1" dirty="0" smtClean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http</a:t>
            </a:r>
            <a:r>
              <a:rPr lang="fr" sz="1400" b="1" dirty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://dbpedia.org/resource</a:t>
            </a:r>
            <a:r>
              <a:rPr lang="fr" sz="1400" b="1" dirty="0" smtClean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/&gt;.</a:t>
            </a:r>
            <a:endParaRPr lang="fr" sz="1400" dirty="0">
              <a:solidFill>
                <a:schemeClr val="accent5">
                  <a:lumMod val="50000"/>
                </a:schemeClr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>
              <a:lnSpc>
                <a:spcPct val="115000"/>
              </a:lnSpc>
            </a:pPr>
            <a:r>
              <a:rPr lang="fr" sz="1400" dirty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@Prefix dc: &lt;</a:t>
            </a:r>
            <a:r>
              <a:rPr lang="fr" sz="1400" b="1" dirty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http://purl.org/dc/terms</a:t>
            </a:r>
            <a:r>
              <a:rPr lang="fr" sz="1400" b="1" dirty="0" smtClean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/&gt;.</a:t>
            </a:r>
            <a:endParaRPr lang="fr" sz="1400" dirty="0">
              <a:solidFill>
                <a:schemeClr val="accent5">
                  <a:lumMod val="50000"/>
                </a:schemeClr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>
              <a:lnSpc>
                <a:spcPct val="115000"/>
              </a:lnSpc>
            </a:pPr>
            <a:r>
              <a:rPr lang="fr" sz="1400" dirty="0" smtClean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@Prefix xsd: &lt;</a:t>
            </a:r>
            <a:r>
              <a:rPr lang="fr-FR" sz="1400" b="1" dirty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http://www.w3.org/2001/XMLSchema#</a:t>
            </a:r>
            <a:r>
              <a:rPr lang="fr" sz="1400" b="1" dirty="0" smtClean="0">
                <a:solidFill>
                  <a:schemeClr val="accent5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&gt;.</a:t>
            </a:r>
            <a:endParaRPr lang="fr" sz="1400" dirty="0" smtClean="0">
              <a:solidFill>
                <a:schemeClr val="accent5">
                  <a:lumMod val="50000"/>
                </a:schemeClr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lang="fr" sz="1400" dirty="0" smtClean="0"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15000"/>
              </a:lnSpc>
            </a:pPr>
            <a:r>
              <a:rPr lang="fr" sz="1400" dirty="0" smtClean="0">
                <a:latin typeface="Consolas"/>
                <a:ea typeface="Consolas"/>
                <a:cs typeface="Consolas"/>
                <a:sym typeface="Consolas"/>
              </a:rPr>
              <a:t>dbr:</a:t>
            </a:r>
            <a:r>
              <a:rPr lang="fr" sz="1400" b="1" dirty="0" smtClean="0">
                <a:solidFill>
                  <a:srgbClr val="FF950E"/>
                </a:solidFill>
                <a:latin typeface="Consolas"/>
                <a:ea typeface="Consolas"/>
                <a:cs typeface="Consolas"/>
                <a:sym typeface="Consolas"/>
              </a:rPr>
              <a:t>Tim_Berners-Lee</a:t>
            </a:r>
            <a:r>
              <a:rPr lang="fr" sz="1400" dirty="0" smtClean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fr" sz="1400" dirty="0">
                <a:latin typeface="Consolas"/>
                <a:ea typeface="Consolas"/>
                <a:cs typeface="Consolas"/>
                <a:sym typeface="Consolas"/>
              </a:rPr>
              <a:t>rdf:</a:t>
            </a:r>
            <a:r>
              <a:rPr lang="fr" sz="1400" b="1" dirty="0">
                <a:solidFill>
                  <a:srgbClr val="66CC00"/>
                </a:solidFill>
                <a:latin typeface="Consolas"/>
                <a:ea typeface="Consolas"/>
                <a:cs typeface="Consolas"/>
                <a:sym typeface="Consolas"/>
              </a:rPr>
              <a:t>type </a:t>
            </a:r>
            <a:r>
              <a:rPr lang="fr-FR" sz="1400" dirty="0" err="1">
                <a:latin typeface="Consolas"/>
                <a:ea typeface="Consolas"/>
                <a:cs typeface="Consolas"/>
                <a:sym typeface="Consolas"/>
              </a:rPr>
              <a:t>dbo:</a:t>
            </a:r>
            <a:r>
              <a:rPr lang="fr-FR" sz="1400" b="1" dirty="0" err="1">
                <a:solidFill>
                  <a:srgbClr val="CC00CC"/>
                </a:solidFill>
                <a:latin typeface="Consolas"/>
                <a:ea typeface="Consolas"/>
                <a:cs typeface="Consolas"/>
                <a:sym typeface="Consolas"/>
              </a:rPr>
              <a:t>Scientist</a:t>
            </a:r>
            <a:r>
              <a:rPr lang="fr" sz="1400" dirty="0">
                <a:latin typeface="Consolas"/>
                <a:ea typeface="Consolas"/>
                <a:cs typeface="Consolas"/>
                <a:sym typeface="Consolas"/>
              </a:rPr>
              <a:t> ;</a:t>
            </a:r>
          </a:p>
          <a:p>
            <a:pPr>
              <a:lnSpc>
                <a:spcPct val="115000"/>
              </a:lnSpc>
            </a:pPr>
            <a:r>
              <a:rPr lang="fr" sz="14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fr" sz="1400" dirty="0" smtClean="0">
                <a:latin typeface="Consolas"/>
                <a:ea typeface="Consolas"/>
                <a:cs typeface="Consolas"/>
                <a:sym typeface="Consolas"/>
              </a:rPr>
              <a:t>                   dc:</a:t>
            </a:r>
            <a:r>
              <a:rPr lang="fr" sz="1400" b="1" dirty="0" smtClean="0">
                <a:solidFill>
                  <a:srgbClr val="66CC00"/>
                </a:solidFill>
                <a:latin typeface="Consolas"/>
                <a:ea typeface="Consolas"/>
                <a:cs typeface="Consolas"/>
                <a:sym typeface="Consolas"/>
              </a:rPr>
              <a:t>creator </a:t>
            </a:r>
            <a:r>
              <a:rPr lang="fr" sz="1400" dirty="0" smtClean="0"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fr" sz="1400" b="1" dirty="0" smtClean="0">
                <a:solidFill>
                  <a:srgbClr val="CC00CC"/>
                </a:solidFill>
                <a:latin typeface="Consolas"/>
                <a:ea typeface="Consolas"/>
                <a:cs typeface="Consolas"/>
                <a:sym typeface="Consolas"/>
              </a:rPr>
              <a:t>http://www.w3.org&gt;</a:t>
            </a:r>
            <a:r>
              <a:rPr lang="fr" sz="1400" dirty="0" smtClean="0">
                <a:latin typeface="Consolas"/>
                <a:ea typeface="Consolas"/>
                <a:cs typeface="Consolas"/>
                <a:sym typeface="Consolas"/>
              </a:rPr>
              <a:t> ;</a:t>
            </a:r>
          </a:p>
          <a:p>
            <a:pPr lvl="0">
              <a:lnSpc>
                <a:spcPct val="115000"/>
              </a:lnSpc>
            </a:pPr>
            <a:r>
              <a:rPr lang="fr" sz="1400" dirty="0" smtClean="0">
                <a:latin typeface="Consolas"/>
                <a:ea typeface="Consolas"/>
                <a:cs typeface="Consolas"/>
                <a:sym typeface="Consolas"/>
              </a:rPr>
              <a:t>                    </a:t>
            </a:r>
            <a:r>
              <a:rPr lang="fr" sz="1400" dirty="0">
                <a:latin typeface="Consolas"/>
                <a:ea typeface="Consolas"/>
                <a:cs typeface="Consolas"/>
                <a:sym typeface="Consolas"/>
              </a:rPr>
              <a:t>dbp:</a:t>
            </a:r>
            <a:r>
              <a:rPr lang="fr" sz="1400" b="1" dirty="0">
                <a:solidFill>
                  <a:srgbClr val="66CC00"/>
                </a:solidFill>
                <a:latin typeface="Consolas"/>
                <a:ea typeface="Consolas"/>
                <a:cs typeface="Consolas"/>
                <a:sym typeface="Consolas"/>
              </a:rPr>
              <a:t>dateOfBirth </a:t>
            </a:r>
            <a:r>
              <a:rPr lang="fr" sz="1400" b="1" dirty="0">
                <a:solidFill>
                  <a:srgbClr val="CC00CC"/>
                </a:solidFill>
                <a:latin typeface="Consolas"/>
                <a:ea typeface="Consolas"/>
                <a:cs typeface="Consolas"/>
                <a:sym typeface="Consolas"/>
              </a:rPr>
              <a:t>“1955-06-08”^^</a:t>
            </a:r>
            <a:r>
              <a:rPr lang="fr" sz="1400" dirty="0">
                <a:latin typeface="Consolas"/>
                <a:ea typeface="Consolas"/>
                <a:cs typeface="Consolas"/>
                <a:sym typeface="Consolas"/>
              </a:rPr>
              <a:t>xsd:</a:t>
            </a:r>
            <a:r>
              <a:rPr lang="fr" sz="1400" b="1" dirty="0">
                <a:solidFill>
                  <a:srgbClr val="CC00CC"/>
                </a:solidFill>
                <a:latin typeface="Consolas"/>
                <a:ea typeface="Consolas"/>
                <a:cs typeface="Consolas"/>
                <a:sym typeface="Consolas"/>
              </a:rPr>
              <a:t>date </a:t>
            </a:r>
            <a:r>
              <a:rPr lang="fr" sz="1400" dirty="0" smtClean="0">
                <a:latin typeface="Consolas"/>
                <a:ea typeface="Consolas"/>
                <a:cs typeface="Consolas"/>
                <a:sym typeface="Consolas"/>
              </a:rPr>
              <a:t>;</a:t>
            </a:r>
            <a:endParaRPr lang="fr" sz="1400" b="1" dirty="0">
              <a:solidFill>
                <a:srgbClr val="CC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15000"/>
              </a:lnSpc>
            </a:pPr>
            <a:r>
              <a:rPr lang="fr" sz="1400" dirty="0" smtClean="0">
                <a:latin typeface="Consolas"/>
                <a:ea typeface="Consolas"/>
                <a:cs typeface="Consolas"/>
                <a:sym typeface="Consolas"/>
              </a:rPr>
              <a:t>                    dbp:</a:t>
            </a:r>
            <a:r>
              <a:rPr lang="fr" sz="1400" b="1" dirty="0" smtClean="0">
                <a:solidFill>
                  <a:srgbClr val="66CC00"/>
                </a:solidFill>
                <a:latin typeface="Consolas"/>
                <a:ea typeface="Consolas"/>
                <a:cs typeface="Consolas"/>
                <a:sym typeface="Consolas"/>
              </a:rPr>
              <a:t>placeOfBirth </a:t>
            </a:r>
            <a:r>
              <a:rPr lang="fr" sz="1400" dirty="0" smtClean="0">
                <a:latin typeface="Consolas"/>
                <a:ea typeface="Consolas"/>
                <a:cs typeface="Consolas"/>
                <a:sym typeface="Consolas"/>
              </a:rPr>
              <a:t>dbr:</a:t>
            </a:r>
            <a:r>
              <a:rPr lang="fr" sz="1400" b="1" dirty="0" smtClean="0">
                <a:solidFill>
                  <a:srgbClr val="CC00CC"/>
                </a:solidFill>
                <a:latin typeface="Consolas"/>
                <a:ea typeface="Consolas"/>
                <a:cs typeface="Consolas"/>
                <a:sym typeface="Consolas"/>
              </a:rPr>
              <a:t>London </a:t>
            </a:r>
            <a:r>
              <a:rPr lang="fr" sz="1400" dirty="0" smtClean="0">
                <a:latin typeface="Consolas"/>
                <a:ea typeface="Consolas"/>
                <a:cs typeface="Consolas"/>
                <a:sym typeface="Consolas"/>
              </a:rPr>
              <a:t>,</a:t>
            </a:r>
            <a:endParaRPr lang="fr" sz="1400" b="1" dirty="0">
              <a:solidFill>
                <a:srgbClr val="66CC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15000"/>
              </a:lnSpc>
            </a:pPr>
            <a:r>
              <a:rPr lang="fr" sz="1400" b="1" dirty="0" smtClean="0">
                <a:solidFill>
                  <a:srgbClr val="66CC00"/>
                </a:solidFill>
                <a:latin typeface="Consolas"/>
                <a:ea typeface="Consolas"/>
                <a:cs typeface="Consolas"/>
                <a:sym typeface="Consolas"/>
              </a:rPr>
              <a:t>                                     </a:t>
            </a:r>
            <a:r>
              <a:rPr lang="fr" sz="1400" dirty="0" smtClean="0">
                <a:latin typeface="Consolas"/>
                <a:ea typeface="Consolas"/>
                <a:cs typeface="Consolas"/>
                <a:sym typeface="Consolas"/>
              </a:rPr>
              <a:t>dbr:</a:t>
            </a:r>
            <a:r>
              <a:rPr lang="fr" sz="1400" b="1" dirty="0" smtClean="0">
                <a:solidFill>
                  <a:srgbClr val="CC00CC"/>
                </a:solidFill>
                <a:latin typeface="Consolas"/>
                <a:ea typeface="Consolas"/>
                <a:cs typeface="Consolas"/>
                <a:sym typeface="Consolas"/>
              </a:rPr>
              <a:t>England </a:t>
            </a:r>
            <a:r>
              <a:rPr lang="fr" sz="1400" dirty="0" smtClean="0">
                <a:latin typeface="Consolas"/>
                <a:ea typeface="Consolas"/>
                <a:cs typeface="Consolas"/>
                <a:sym typeface="Consolas"/>
              </a:rPr>
              <a:t>.</a:t>
            </a:r>
            <a:endParaRPr lang="fr" sz="1400" b="1" dirty="0" smtClean="0">
              <a:solidFill>
                <a:srgbClr val="CC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27940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sz="1400" b="1" dirty="0">
              <a:solidFill>
                <a:srgbClr val="CC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indent="-69850">
              <a:lnSpc>
                <a:spcPct val="115000"/>
              </a:lnSpc>
              <a:buClr>
                <a:schemeClr val="dk1"/>
              </a:buClr>
              <a:buSzPct val="78571"/>
            </a:pPr>
            <a:r>
              <a:rPr lang="fr" sz="1400" dirty="0" smtClean="0">
                <a:latin typeface="Consolas"/>
                <a:ea typeface="Consolas"/>
                <a:cs typeface="Consolas"/>
                <a:sym typeface="Consolas"/>
              </a:rPr>
              <a:t>dbr:</a:t>
            </a:r>
            <a:r>
              <a:rPr lang="fr" sz="1400" b="1" dirty="0" smtClean="0">
                <a:solidFill>
                  <a:srgbClr val="FF950E"/>
                </a:solidFill>
                <a:latin typeface="Consolas"/>
                <a:ea typeface="Consolas"/>
                <a:cs typeface="Consolas"/>
                <a:sym typeface="Consolas"/>
              </a:rPr>
              <a:t>London</a:t>
            </a:r>
            <a:r>
              <a:rPr lang="fr" sz="14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fr" sz="1400" dirty="0" smtClean="0">
                <a:latin typeface="Consolas"/>
                <a:ea typeface="Consolas"/>
                <a:cs typeface="Consolas"/>
                <a:sym typeface="Consolas"/>
              </a:rPr>
              <a:t>dbp:</a:t>
            </a:r>
            <a:r>
              <a:rPr lang="fr" sz="1400" b="1" dirty="0" smtClean="0">
                <a:solidFill>
                  <a:srgbClr val="66CC00"/>
                </a:solidFill>
                <a:latin typeface="Consolas"/>
                <a:ea typeface="Consolas"/>
                <a:cs typeface="Consolas"/>
                <a:sym typeface="Consolas"/>
              </a:rPr>
              <a:t>isPartOf </a:t>
            </a:r>
            <a:r>
              <a:rPr lang="fr" sz="1400" dirty="0" smtClean="0">
                <a:latin typeface="Consolas"/>
                <a:ea typeface="Consolas"/>
                <a:cs typeface="Consolas"/>
                <a:sym typeface="Consolas"/>
              </a:rPr>
              <a:t>dbr:</a:t>
            </a:r>
            <a:r>
              <a:rPr lang="fr" sz="1400" b="1" dirty="0" smtClean="0">
                <a:solidFill>
                  <a:srgbClr val="CC00CC"/>
                </a:solidFill>
                <a:latin typeface="Consolas"/>
                <a:ea typeface="Consolas"/>
                <a:cs typeface="Consolas"/>
                <a:sym typeface="Consolas"/>
              </a:rPr>
              <a:t>England</a:t>
            </a:r>
            <a:r>
              <a:rPr lang="fr" sz="1400" b="1" dirty="0">
                <a:solidFill>
                  <a:srgbClr val="CC00CC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fr" sz="1400" dirty="0">
                <a:latin typeface="Consolas"/>
                <a:ea typeface="Consolas"/>
                <a:cs typeface="Consolas"/>
                <a:sym typeface="Consolas"/>
              </a:rPr>
              <a:t>.</a:t>
            </a:r>
            <a:endParaRPr lang="fr" sz="1400" b="1" dirty="0">
              <a:solidFill>
                <a:srgbClr val="CC00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27940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sz="1800" b="1" dirty="0">
              <a:solidFill>
                <a:srgbClr val="CC00CC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1800" dirty="0"/>
          </a:p>
        </p:txBody>
      </p:sp>
      <p:sp>
        <p:nvSpPr>
          <p:cNvPr id="401" name="Shape 401"/>
          <p:cNvSpPr txBox="1">
            <a:spLocks noGrp="1"/>
          </p:cNvSpPr>
          <p:nvPr>
            <p:ph type="sldNum" idx="12"/>
          </p:nvPr>
        </p:nvSpPr>
        <p:spPr>
          <a:xfrm>
            <a:off x="7571250" y="4704250"/>
            <a:ext cx="548699" cy="392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30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118002773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/>
          <p:nvPr/>
        </p:nvSpPr>
        <p:spPr>
          <a:xfrm>
            <a:off x="229450" y="610375"/>
            <a:ext cx="8566200" cy="450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fr" sz="3000" dirty="0" smtClean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Comment représenter une liste fermée en </a:t>
            </a:r>
            <a:r>
              <a:rPr lang="fr" sz="4800" dirty="0" smtClean="0">
                <a:solidFill>
                  <a:srgbClr val="FF950E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fr" sz="4800" dirty="0" smtClean="0">
                <a:solidFill>
                  <a:srgbClr val="66CC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fr" sz="4800" dirty="0" smtClean="0">
                <a:solidFill>
                  <a:srgbClr val="CC00CC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fr" sz="3000" dirty="0" smtClean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 ?</a:t>
            </a:r>
            <a:endParaRPr lang="fr" sz="3000" dirty="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600"/>
              </a:spcBef>
              <a:buNone/>
            </a:pPr>
            <a:endParaRPr sz="3000" dirty="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Shape 446"/>
          <p:cNvSpPr txBox="1">
            <a:spLocks noGrp="1"/>
          </p:cNvSpPr>
          <p:nvPr>
            <p:ph type="sldNum" idx="12"/>
          </p:nvPr>
        </p:nvSpPr>
        <p:spPr>
          <a:xfrm>
            <a:off x="7571250" y="4704250"/>
            <a:ext cx="548699" cy="392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31</a:t>
            </a:fld>
            <a:endParaRPr lang="fr"/>
          </a:p>
        </p:txBody>
      </p:sp>
      <p:sp>
        <p:nvSpPr>
          <p:cNvPr id="447" name="Shape 447"/>
          <p:cNvSpPr txBox="1">
            <a:spLocks noGrp="1"/>
          </p:cNvSpPr>
          <p:nvPr>
            <p:ph type="title"/>
          </p:nvPr>
        </p:nvSpPr>
        <p:spPr>
          <a:xfrm>
            <a:off x="228600" y="53576"/>
            <a:ext cx="8229600" cy="539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/>
              <a:t>Les Primitives </a:t>
            </a:r>
            <a:r>
              <a:rPr lang="fr">
                <a:solidFill>
                  <a:srgbClr val="FF950E"/>
                </a:solidFill>
              </a:rPr>
              <a:t>R</a:t>
            </a:r>
            <a:r>
              <a:rPr lang="fr">
                <a:solidFill>
                  <a:srgbClr val="66CC00"/>
                </a:solidFill>
              </a:rPr>
              <a:t>D</a:t>
            </a:r>
            <a:r>
              <a:rPr lang="fr">
                <a:solidFill>
                  <a:srgbClr val="CC00CC"/>
                </a:solidFill>
              </a:rPr>
              <a:t>F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>
            <a:spLocks noGrp="1"/>
          </p:cNvSpPr>
          <p:nvPr>
            <p:ph type="body" idx="1"/>
          </p:nvPr>
        </p:nvSpPr>
        <p:spPr>
          <a:xfrm>
            <a:off x="457200" y="1131590"/>
            <a:ext cx="8229600" cy="384630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" sz="2400" dirty="0"/>
              <a:t>(</a:t>
            </a:r>
            <a:r>
              <a:rPr lang="fr" sz="2400" b="1" dirty="0">
                <a:solidFill>
                  <a:srgbClr val="FF9900"/>
                </a:solidFill>
              </a:rPr>
              <a:t>Web_Science</a:t>
            </a:r>
            <a:r>
              <a:rPr lang="fr" sz="2400" b="1" dirty="0"/>
              <a:t>,</a:t>
            </a:r>
            <a:r>
              <a:rPr lang="fr" sz="2400" b="1" dirty="0">
                <a:solidFill>
                  <a:srgbClr val="FF950E"/>
                </a:solidFill>
              </a:rPr>
              <a:t> </a:t>
            </a:r>
            <a:r>
              <a:rPr lang="fr" sz="2400" b="1" dirty="0">
                <a:solidFill>
                  <a:srgbClr val="66CC00"/>
                </a:solidFill>
              </a:rPr>
              <a:t>hasChapter</a:t>
            </a:r>
            <a:r>
              <a:rPr lang="fr" sz="2400" b="1" dirty="0"/>
              <a:t>, </a:t>
            </a:r>
            <a:r>
              <a:rPr lang="fr" sz="2400" b="1" dirty="0">
                <a:solidFill>
                  <a:srgbClr val="CC00CC"/>
                </a:solidFill>
              </a:rPr>
              <a:t>_:a</a:t>
            </a:r>
            <a:r>
              <a:rPr lang="fr" sz="2400" dirty="0"/>
              <a:t>)</a:t>
            </a:r>
          </a:p>
          <a:p>
            <a:pPr lvl="0" algn="ctr" rtl="0">
              <a:spcBef>
                <a:spcPts val="0"/>
              </a:spcBef>
              <a:buNone/>
            </a:pPr>
            <a:endParaRPr sz="2400" dirty="0"/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fr" sz="2400" dirty="0" smtClean="0"/>
              <a:t>(</a:t>
            </a:r>
            <a:r>
              <a:rPr lang="fr" sz="2400" b="1" dirty="0" smtClean="0">
                <a:solidFill>
                  <a:srgbClr val="FF950E"/>
                </a:solidFill>
              </a:rPr>
              <a:t>_:</a:t>
            </a:r>
            <a:r>
              <a:rPr lang="fr" sz="2400" b="1" dirty="0">
                <a:solidFill>
                  <a:srgbClr val="FF950E"/>
                </a:solidFill>
              </a:rPr>
              <a:t>a</a:t>
            </a:r>
            <a:r>
              <a:rPr lang="fr" sz="2400" b="1" dirty="0"/>
              <a:t>,</a:t>
            </a:r>
            <a:r>
              <a:rPr lang="fr" sz="2400" b="1" dirty="0">
                <a:solidFill>
                  <a:srgbClr val="FF950E"/>
                </a:solidFill>
              </a:rPr>
              <a:t> </a:t>
            </a:r>
            <a:r>
              <a:rPr lang="fr" sz="2400" b="1" dirty="0">
                <a:solidFill>
                  <a:srgbClr val="66CC00"/>
                </a:solidFill>
              </a:rPr>
              <a:t>rdf:first</a:t>
            </a:r>
            <a:r>
              <a:rPr lang="fr" sz="2400" b="1" dirty="0"/>
              <a:t>, </a:t>
            </a:r>
            <a:r>
              <a:rPr lang="fr" sz="2400" b="1" dirty="0">
                <a:solidFill>
                  <a:srgbClr val="CC00CC"/>
                </a:solidFill>
              </a:rPr>
              <a:t>chap1</a:t>
            </a:r>
            <a:r>
              <a:rPr lang="fr" sz="2400" dirty="0"/>
              <a:t>)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fr" sz="2400" dirty="0"/>
              <a:t>(</a:t>
            </a:r>
            <a:r>
              <a:rPr lang="fr" sz="2400" b="1" dirty="0">
                <a:solidFill>
                  <a:srgbClr val="FF950E"/>
                </a:solidFill>
              </a:rPr>
              <a:t>_:a</a:t>
            </a:r>
            <a:r>
              <a:rPr lang="fr" sz="2400" b="1" dirty="0"/>
              <a:t>,</a:t>
            </a:r>
            <a:r>
              <a:rPr lang="fr" sz="2400" b="1" dirty="0">
                <a:solidFill>
                  <a:srgbClr val="FF950E"/>
                </a:solidFill>
              </a:rPr>
              <a:t> </a:t>
            </a:r>
            <a:r>
              <a:rPr lang="fr" sz="2400" b="1" dirty="0">
                <a:solidFill>
                  <a:srgbClr val="66CC00"/>
                </a:solidFill>
              </a:rPr>
              <a:t>rdf:rest</a:t>
            </a:r>
            <a:r>
              <a:rPr lang="fr" sz="2400" b="1" dirty="0"/>
              <a:t>, </a:t>
            </a:r>
            <a:r>
              <a:rPr lang="fr" sz="2400" b="1" dirty="0">
                <a:solidFill>
                  <a:srgbClr val="CC00CC"/>
                </a:solidFill>
              </a:rPr>
              <a:t>_:b</a:t>
            </a:r>
            <a:r>
              <a:rPr lang="fr" sz="2400" dirty="0"/>
              <a:t>)</a:t>
            </a:r>
          </a:p>
          <a:p>
            <a:pPr lvl="0" algn="ctr" rtl="0">
              <a:spcBef>
                <a:spcPts val="0"/>
              </a:spcBef>
              <a:buNone/>
            </a:pPr>
            <a:endParaRPr sz="2400" dirty="0"/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fr" sz="2400" dirty="0"/>
              <a:t>(</a:t>
            </a:r>
            <a:r>
              <a:rPr lang="fr" sz="2400" b="1" dirty="0">
                <a:solidFill>
                  <a:srgbClr val="FF950E"/>
                </a:solidFill>
              </a:rPr>
              <a:t>_:b</a:t>
            </a:r>
            <a:r>
              <a:rPr lang="fr" sz="2400" b="1" dirty="0"/>
              <a:t>,</a:t>
            </a:r>
            <a:r>
              <a:rPr lang="fr" sz="2400" b="1" dirty="0">
                <a:solidFill>
                  <a:srgbClr val="FF950E"/>
                </a:solidFill>
              </a:rPr>
              <a:t> </a:t>
            </a:r>
            <a:r>
              <a:rPr lang="fr" sz="2400" b="1" dirty="0">
                <a:solidFill>
                  <a:srgbClr val="66CC00"/>
                </a:solidFill>
              </a:rPr>
              <a:t>rdf:first</a:t>
            </a:r>
            <a:r>
              <a:rPr lang="fr" sz="2400" b="1" dirty="0"/>
              <a:t>, </a:t>
            </a:r>
            <a:r>
              <a:rPr lang="fr" sz="2400" b="1" dirty="0">
                <a:solidFill>
                  <a:srgbClr val="CC00CC"/>
                </a:solidFill>
              </a:rPr>
              <a:t>chap2</a:t>
            </a:r>
            <a:r>
              <a:rPr lang="fr" sz="2400" dirty="0"/>
              <a:t>)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fr" sz="2400" dirty="0"/>
              <a:t>(</a:t>
            </a:r>
            <a:r>
              <a:rPr lang="fr" sz="2400" b="1" dirty="0">
                <a:solidFill>
                  <a:srgbClr val="FF950E"/>
                </a:solidFill>
              </a:rPr>
              <a:t>_:b</a:t>
            </a:r>
            <a:r>
              <a:rPr lang="fr" sz="2400" b="1" dirty="0"/>
              <a:t>,</a:t>
            </a:r>
            <a:r>
              <a:rPr lang="fr" sz="2400" b="1" dirty="0">
                <a:solidFill>
                  <a:srgbClr val="FF950E"/>
                </a:solidFill>
              </a:rPr>
              <a:t> </a:t>
            </a:r>
            <a:r>
              <a:rPr lang="fr" sz="2400" b="1" dirty="0">
                <a:solidFill>
                  <a:srgbClr val="66CC00"/>
                </a:solidFill>
              </a:rPr>
              <a:t>rdf:rest</a:t>
            </a:r>
            <a:r>
              <a:rPr lang="fr" sz="2400" b="1" dirty="0"/>
              <a:t>, </a:t>
            </a:r>
            <a:r>
              <a:rPr lang="fr" sz="2400" b="1" dirty="0">
                <a:solidFill>
                  <a:srgbClr val="CC00CC"/>
                </a:solidFill>
              </a:rPr>
              <a:t>_:c</a:t>
            </a:r>
            <a:r>
              <a:rPr lang="fr" sz="2400" dirty="0"/>
              <a:t>)</a:t>
            </a:r>
          </a:p>
          <a:p>
            <a:pPr lvl="0" algn="ctr" rtl="0">
              <a:spcBef>
                <a:spcPts val="0"/>
              </a:spcBef>
              <a:buNone/>
            </a:pPr>
            <a:endParaRPr sz="2400" dirty="0"/>
          </a:p>
          <a:p>
            <a:pPr lvl="0" algn="ctr" rtl="0">
              <a:spcBef>
                <a:spcPts val="0"/>
              </a:spcBef>
              <a:buNone/>
            </a:pPr>
            <a:r>
              <a:rPr lang="fr" sz="2400" dirty="0"/>
              <a:t>(</a:t>
            </a:r>
            <a:r>
              <a:rPr lang="fr" sz="2400" b="1" dirty="0">
                <a:solidFill>
                  <a:srgbClr val="FF950E"/>
                </a:solidFill>
              </a:rPr>
              <a:t>_:c</a:t>
            </a:r>
            <a:r>
              <a:rPr lang="fr" sz="2400" b="1" dirty="0"/>
              <a:t>,</a:t>
            </a:r>
            <a:r>
              <a:rPr lang="fr" sz="2400" b="1" dirty="0">
                <a:solidFill>
                  <a:srgbClr val="FF950E"/>
                </a:solidFill>
              </a:rPr>
              <a:t> </a:t>
            </a:r>
            <a:r>
              <a:rPr lang="fr" sz="2400" b="1" dirty="0">
                <a:solidFill>
                  <a:srgbClr val="66CC00"/>
                </a:solidFill>
              </a:rPr>
              <a:t>rdf:first</a:t>
            </a:r>
            <a:r>
              <a:rPr lang="fr" sz="2400" b="1" dirty="0"/>
              <a:t>, </a:t>
            </a:r>
            <a:r>
              <a:rPr lang="fr" sz="2400" b="1" dirty="0">
                <a:solidFill>
                  <a:srgbClr val="CC00CC"/>
                </a:solidFill>
              </a:rPr>
              <a:t>chap3</a:t>
            </a:r>
            <a:r>
              <a:rPr lang="fr" sz="2400" dirty="0"/>
              <a:t>)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fr" sz="2400" dirty="0"/>
              <a:t>(</a:t>
            </a:r>
            <a:r>
              <a:rPr lang="fr" sz="2400" b="1" dirty="0">
                <a:solidFill>
                  <a:srgbClr val="FF950E"/>
                </a:solidFill>
              </a:rPr>
              <a:t>_:c</a:t>
            </a:r>
            <a:r>
              <a:rPr lang="fr" sz="2400" b="1" dirty="0"/>
              <a:t>,</a:t>
            </a:r>
            <a:r>
              <a:rPr lang="fr" sz="2400" b="1" dirty="0">
                <a:solidFill>
                  <a:srgbClr val="FF950E"/>
                </a:solidFill>
              </a:rPr>
              <a:t> </a:t>
            </a:r>
            <a:r>
              <a:rPr lang="fr" sz="2400" b="1" dirty="0">
                <a:solidFill>
                  <a:srgbClr val="66CC00"/>
                </a:solidFill>
              </a:rPr>
              <a:t>rdf:rest</a:t>
            </a:r>
            <a:r>
              <a:rPr lang="fr" sz="2400" b="1" dirty="0"/>
              <a:t>, </a:t>
            </a:r>
            <a:r>
              <a:rPr lang="fr" sz="2400" b="1" dirty="0">
                <a:solidFill>
                  <a:srgbClr val="CC00CC"/>
                </a:solidFill>
              </a:rPr>
              <a:t>rdf:nil</a:t>
            </a:r>
            <a:r>
              <a:rPr lang="fr" sz="2400" dirty="0"/>
              <a:t>)</a:t>
            </a:r>
          </a:p>
          <a:p>
            <a:pPr lvl="0" algn="ctr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56" name="Shape 456"/>
          <p:cNvSpPr txBox="1">
            <a:spLocks noGrp="1"/>
          </p:cNvSpPr>
          <p:nvPr>
            <p:ph type="sldNum" idx="12"/>
          </p:nvPr>
        </p:nvSpPr>
        <p:spPr>
          <a:xfrm>
            <a:off x="7571250" y="4704250"/>
            <a:ext cx="548699" cy="392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32</a:t>
            </a:fld>
            <a:endParaRPr lang="fr"/>
          </a:p>
        </p:txBody>
      </p:sp>
      <p:sp>
        <p:nvSpPr>
          <p:cNvPr id="3" name="Rectangle 2"/>
          <p:cNvSpPr/>
          <p:nvPr/>
        </p:nvSpPr>
        <p:spPr>
          <a:xfrm>
            <a:off x="107504" y="0"/>
            <a:ext cx="63184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" sz="3000" dirty="0" smtClean="0">
                <a:solidFill>
                  <a:srgbClr val="66CC00"/>
                </a:solidFill>
                <a:latin typeface="Calibri"/>
                <a:ea typeface="Calibri"/>
                <a:cs typeface="Calibri"/>
                <a:sym typeface="Calibri"/>
              </a:rPr>
              <a:t>rdf:first</a:t>
            </a:r>
            <a:r>
              <a:rPr lang="fr" sz="3000" dirty="0" smtClean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fr" sz="3000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et </a:t>
            </a:r>
            <a:r>
              <a:rPr lang="fr" sz="3000" dirty="0">
                <a:solidFill>
                  <a:srgbClr val="66CC00"/>
                </a:solidFill>
                <a:latin typeface="Calibri"/>
                <a:ea typeface="Calibri"/>
                <a:cs typeface="Calibri"/>
                <a:sym typeface="Calibri"/>
              </a:rPr>
              <a:t>rdf:rest</a:t>
            </a:r>
            <a:r>
              <a:rPr lang="fr" sz="3000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 → pour lister</a:t>
            </a:r>
          </a:p>
          <a:p>
            <a:pPr lvl="0"/>
            <a:r>
              <a:rPr lang="fr" sz="3000" dirty="0">
                <a:solidFill>
                  <a:srgbClr val="CC00CC"/>
                </a:solidFill>
                <a:latin typeface="Calibri"/>
                <a:ea typeface="Calibri"/>
                <a:cs typeface="Calibri"/>
                <a:sym typeface="Calibri"/>
              </a:rPr>
              <a:t>rdf:nil</a:t>
            </a:r>
            <a:r>
              <a:rPr lang="fr" sz="3000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 → pour fermer la liste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 txBox="1">
            <a:spLocks noGrp="1"/>
          </p:cNvSpPr>
          <p:nvPr>
            <p:ph type="body" idx="1"/>
          </p:nvPr>
        </p:nvSpPr>
        <p:spPr>
          <a:xfrm>
            <a:off x="381000" y="78450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sz="4800" dirty="0">
                <a:solidFill>
                  <a:srgbClr val="FF950E"/>
                </a:solidFill>
                <a:latin typeface="Comfortaa"/>
                <a:ea typeface="Comfortaa"/>
                <a:cs typeface="Comfortaa"/>
                <a:sym typeface="Comfortaa"/>
              </a:rPr>
              <a:t>R</a:t>
            </a:r>
            <a:r>
              <a:rPr lang="fr" sz="4800" dirty="0">
                <a:solidFill>
                  <a:srgbClr val="66CC00"/>
                </a:solidFill>
                <a:latin typeface="Comfortaa"/>
                <a:ea typeface="Comfortaa"/>
                <a:cs typeface="Comfortaa"/>
                <a:sym typeface="Comfortaa"/>
              </a:rPr>
              <a:t>D</a:t>
            </a:r>
            <a:r>
              <a:rPr lang="fr" sz="4800" dirty="0">
                <a:solidFill>
                  <a:srgbClr val="CC00CC"/>
                </a:solidFill>
                <a:latin typeface="Comfortaa"/>
                <a:ea typeface="Comfortaa"/>
                <a:cs typeface="Comfortaa"/>
                <a:sym typeface="Comfortaa"/>
              </a:rPr>
              <a:t>F</a:t>
            </a:r>
            <a:r>
              <a:rPr lang="fr" dirty="0"/>
              <a:t> </a:t>
            </a:r>
            <a:r>
              <a:rPr lang="fr" sz="3600" dirty="0"/>
              <a:t>ne permet pas de définir </a:t>
            </a:r>
            <a:r>
              <a:rPr lang="fr" sz="3600" dirty="0" smtClean="0"/>
              <a:t>une hiérarchie de classes ...</a:t>
            </a:r>
            <a:endParaRPr lang="fr" sz="3600" dirty="0"/>
          </a:p>
        </p:txBody>
      </p:sp>
      <p:sp>
        <p:nvSpPr>
          <p:cNvPr id="491" name="Shape 491"/>
          <p:cNvSpPr txBox="1">
            <a:spLocks noGrp="1"/>
          </p:cNvSpPr>
          <p:nvPr>
            <p:ph type="sldNum" idx="12"/>
          </p:nvPr>
        </p:nvSpPr>
        <p:spPr>
          <a:xfrm>
            <a:off x="7571250" y="4704250"/>
            <a:ext cx="548699" cy="392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33</a:t>
            </a:fld>
            <a:endParaRPr lang="fr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Shape 4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6325" y="699962"/>
            <a:ext cx="4860000" cy="4353174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Shape 497"/>
          <p:cNvSpPr/>
          <p:nvPr/>
        </p:nvSpPr>
        <p:spPr>
          <a:xfrm>
            <a:off x="4219775" y="3176700"/>
            <a:ext cx="2025300" cy="392999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8" name="Shape 498"/>
          <p:cNvSpPr txBox="1"/>
          <p:nvPr/>
        </p:nvSpPr>
        <p:spPr>
          <a:xfrm>
            <a:off x="128725" y="135475"/>
            <a:ext cx="4687199" cy="45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sz="2400">
                <a:latin typeface="Comfortaa"/>
                <a:ea typeface="Comfortaa"/>
                <a:cs typeface="Comfortaa"/>
                <a:sym typeface="Comfortaa"/>
              </a:rPr>
              <a:t>RDF</a:t>
            </a:r>
            <a:r>
              <a:rPr lang="fr" sz="2400">
                <a:solidFill>
                  <a:srgbClr val="0B0080"/>
                </a:solidFill>
                <a:latin typeface="Comfortaa"/>
                <a:ea typeface="Comfortaa"/>
                <a:cs typeface="Comfortaa"/>
                <a:sym typeface="Comfortaa"/>
              </a:rPr>
              <a:t>S</a:t>
            </a:r>
            <a:r>
              <a:rPr lang="fr" sz="2400">
                <a:solidFill>
                  <a:srgbClr val="073763"/>
                </a:solidFill>
                <a:latin typeface="Comfortaa"/>
                <a:ea typeface="Comfortaa"/>
                <a:cs typeface="Comfortaa"/>
                <a:sym typeface="Comfortaa"/>
              </a:rPr>
              <a:t> signifie </a:t>
            </a:r>
            <a:r>
              <a:rPr lang="fr" sz="2400">
                <a:solidFill>
                  <a:srgbClr val="FF950E"/>
                </a:solidFill>
                <a:latin typeface="Comfortaa"/>
                <a:ea typeface="Comfortaa"/>
                <a:cs typeface="Comfortaa"/>
                <a:sym typeface="Comfortaa"/>
              </a:rPr>
              <a:t>R</a:t>
            </a:r>
            <a:r>
              <a:rPr lang="fr" sz="2400">
                <a:solidFill>
                  <a:srgbClr val="66CC00"/>
                </a:solidFill>
                <a:latin typeface="Comfortaa"/>
                <a:ea typeface="Comfortaa"/>
                <a:cs typeface="Comfortaa"/>
                <a:sym typeface="Comfortaa"/>
              </a:rPr>
              <a:t>D</a:t>
            </a:r>
            <a:r>
              <a:rPr lang="fr" sz="2400">
                <a:solidFill>
                  <a:srgbClr val="CC00CC"/>
                </a:solidFill>
                <a:latin typeface="Comfortaa"/>
                <a:ea typeface="Comfortaa"/>
                <a:cs typeface="Comfortaa"/>
                <a:sym typeface="Comfortaa"/>
              </a:rPr>
              <a:t>F</a:t>
            </a:r>
            <a:r>
              <a:rPr lang="fr" sz="2400">
                <a:solidFill>
                  <a:srgbClr val="073763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fr" sz="2400">
                <a:solidFill>
                  <a:srgbClr val="0B0080"/>
                </a:solidFill>
                <a:latin typeface="Comfortaa"/>
                <a:ea typeface="Comfortaa"/>
                <a:cs typeface="Comfortaa"/>
                <a:sym typeface="Comfortaa"/>
              </a:rPr>
              <a:t>Schema</a:t>
            </a:r>
          </a:p>
        </p:txBody>
      </p:sp>
      <p:sp>
        <p:nvSpPr>
          <p:cNvPr id="499" name="Shape 499"/>
          <p:cNvSpPr txBox="1">
            <a:spLocks noGrp="1"/>
          </p:cNvSpPr>
          <p:nvPr>
            <p:ph type="sldNum" idx="12"/>
          </p:nvPr>
        </p:nvSpPr>
        <p:spPr>
          <a:xfrm>
            <a:off x="7571250" y="4704250"/>
            <a:ext cx="548699" cy="392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34</a:t>
            </a:fld>
            <a:endParaRPr lang="fr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 txBox="1">
            <a:spLocks noGrp="1"/>
          </p:cNvSpPr>
          <p:nvPr>
            <p:ph type="body" idx="1"/>
          </p:nvPr>
        </p:nvSpPr>
        <p:spPr>
          <a:xfrm>
            <a:off x="457200" y="936900"/>
            <a:ext cx="8229600" cy="37256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 sz="4800">
                <a:solidFill>
                  <a:srgbClr val="000000"/>
                </a:solidFill>
              </a:rPr>
              <a:t>RDF</a:t>
            </a:r>
            <a:r>
              <a:rPr lang="fr" sz="4800"/>
              <a:t>S</a:t>
            </a:r>
            <a:r>
              <a:rPr lang="fr"/>
              <a:t>: </a:t>
            </a:r>
            <a:r>
              <a:rPr lang="fr" sz="3600"/>
              <a:t>fournit les primitives pour écrire </a:t>
            </a:r>
          </a:p>
          <a:p>
            <a:pPr marL="914400" lvl="0" indent="0" rtl="0">
              <a:spcBef>
                <a:spcPts val="0"/>
              </a:spcBef>
              <a:buNone/>
            </a:pPr>
            <a:r>
              <a:rPr lang="fr" sz="3600"/>
              <a:t>des ontologie légères.</a:t>
            </a:r>
          </a:p>
          <a:p>
            <a:pPr marL="914400" lvl="0" indent="-6985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fr" sz="3600"/>
              <a:t>Définir des inférences élémentaires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05" name="Shape 5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175" y="3679200"/>
            <a:ext cx="8382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Shape 506"/>
          <p:cNvSpPr txBox="1">
            <a:spLocks noGrp="1"/>
          </p:cNvSpPr>
          <p:nvPr>
            <p:ph type="sldNum" idx="12"/>
          </p:nvPr>
        </p:nvSpPr>
        <p:spPr>
          <a:xfrm>
            <a:off x="7571250" y="4704250"/>
            <a:ext cx="548699" cy="392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35</a:t>
            </a:fld>
            <a:endParaRPr lang="fr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 txBox="1">
            <a:spLocks noGrp="1"/>
          </p:cNvSpPr>
          <p:nvPr>
            <p:ph type="body" idx="1"/>
          </p:nvPr>
        </p:nvSpPr>
        <p:spPr>
          <a:xfrm>
            <a:off x="457200" y="1676250"/>
            <a:ext cx="8229600" cy="3312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 sz="4800" dirty="0">
                <a:solidFill>
                  <a:srgbClr val="000000"/>
                </a:solidFill>
              </a:rPr>
              <a:t>RDF</a:t>
            </a:r>
            <a:r>
              <a:rPr lang="fr" sz="4800" dirty="0"/>
              <a:t>S</a:t>
            </a:r>
            <a:r>
              <a:rPr lang="fr" dirty="0"/>
              <a:t> permet de définir des classes de ressources et de les organiser en hiérarchie</a:t>
            </a:r>
            <a:r>
              <a:rPr lang="fr" dirty="0">
                <a:solidFill>
                  <a:srgbClr val="000000"/>
                </a:solidFill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000000"/>
              </a:solidFill>
              <a:highlight>
                <a:srgbClr val="EEEEEE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rPr lang="fr" dirty="0">
                <a:latin typeface="Consolas"/>
                <a:ea typeface="Consolas"/>
                <a:cs typeface="Consolas"/>
                <a:sym typeface="Consolas"/>
              </a:rPr>
              <a:t>rdfs:Class </a:t>
            </a:r>
          </a:p>
          <a:p>
            <a:pPr lvl="0" rtl="0">
              <a:spcBef>
                <a:spcPts val="0"/>
              </a:spcBef>
              <a:buNone/>
            </a:pPr>
            <a:r>
              <a:rPr lang="fr" dirty="0">
                <a:latin typeface="Consolas"/>
                <a:ea typeface="Consolas"/>
                <a:cs typeface="Consolas"/>
                <a:sym typeface="Consolas"/>
              </a:rPr>
              <a:t>rdfs:subClassOf</a:t>
            </a: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rgbClr val="000000"/>
              </a:solidFill>
              <a:highlight>
                <a:srgbClr val="EEEEEE"/>
              </a:highlight>
            </a:endParaRPr>
          </a:p>
        </p:txBody>
      </p:sp>
      <p:sp>
        <p:nvSpPr>
          <p:cNvPr id="512" name="Shape 512"/>
          <p:cNvSpPr/>
          <p:nvPr/>
        </p:nvSpPr>
        <p:spPr>
          <a:xfrm>
            <a:off x="5657850" y="2868500"/>
            <a:ext cx="1187100" cy="514199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Document</a:t>
            </a:r>
          </a:p>
        </p:txBody>
      </p:sp>
      <p:sp>
        <p:nvSpPr>
          <p:cNvPr id="513" name="Shape 513"/>
          <p:cNvSpPr/>
          <p:nvPr/>
        </p:nvSpPr>
        <p:spPr>
          <a:xfrm>
            <a:off x="5375050" y="4141875"/>
            <a:ext cx="949500" cy="514199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Book</a:t>
            </a:r>
          </a:p>
        </p:txBody>
      </p:sp>
      <p:cxnSp>
        <p:nvCxnSpPr>
          <p:cNvPr id="514" name="Shape 514"/>
          <p:cNvCxnSpPr>
            <a:stCxn id="513" idx="0"/>
            <a:endCxn id="512" idx="2"/>
          </p:cNvCxnSpPr>
          <p:nvPr/>
        </p:nvCxnSpPr>
        <p:spPr>
          <a:xfrm rot="10800000" flipH="1">
            <a:off x="5849800" y="3382575"/>
            <a:ext cx="401700" cy="759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15" name="Shape 515"/>
          <p:cNvSpPr/>
          <p:nvPr/>
        </p:nvSpPr>
        <p:spPr>
          <a:xfrm>
            <a:off x="7220775" y="195475"/>
            <a:ext cx="695700" cy="2484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6" name="Shape 516"/>
          <p:cNvSpPr/>
          <p:nvPr/>
        </p:nvSpPr>
        <p:spPr>
          <a:xfrm>
            <a:off x="7220775" y="805075"/>
            <a:ext cx="695700" cy="2484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7" name="Shape 517"/>
          <p:cNvSpPr/>
          <p:nvPr/>
        </p:nvSpPr>
        <p:spPr>
          <a:xfrm>
            <a:off x="6220275" y="729112"/>
            <a:ext cx="695700" cy="2484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8" name="Shape 518"/>
          <p:cNvSpPr/>
          <p:nvPr/>
        </p:nvSpPr>
        <p:spPr>
          <a:xfrm>
            <a:off x="8135175" y="805075"/>
            <a:ext cx="695700" cy="2484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9" name="Shape 519"/>
          <p:cNvSpPr/>
          <p:nvPr/>
        </p:nvSpPr>
        <p:spPr>
          <a:xfrm>
            <a:off x="7601775" y="1338475"/>
            <a:ext cx="695700" cy="2484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520" name="Shape 520"/>
          <p:cNvCxnSpPr>
            <a:stCxn id="518" idx="0"/>
            <a:endCxn id="515" idx="2"/>
          </p:cNvCxnSpPr>
          <p:nvPr/>
        </p:nvCxnSpPr>
        <p:spPr>
          <a:xfrm rot="10800000">
            <a:off x="7568625" y="443875"/>
            <a:ext cx="914400" cy="361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21" name="Shape 521"/>
          <p:cNvCxnSpPr>
            <a:stCxn id="516" idx="0"/>
            <a:endCxn id="515" idx="2"/>
          </p:cNvCxnSpPr>
          <p:nvPr/>
        </p:nvCxnSpPr>
        <p:spPr>
          <a:xfrm rot="10800000">
            <a:off x="7568625" y="443875"/>
            <a:ext cx="0" cy="361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22" name="Shape 522"/>
          <p:cNvCxnSpPr>
            <a:stCxn id="517" idx="0"/>
            <a:endCxn id="515" idx="2"/>
          </p:cNvCxnSpPr>
          <p:nvPr/>
        </p:nvCxnSpPr>
        <p:spPr>
          <a:xfrm rot="10800000" flipH="1">
            <a:off x="6568125" y="443812"/>
            <a:ext cx="1000500" cy="285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23" name="Shape 523"/>
          <p:cNvCxnSpPr>
            <a:stCxn id="519" idx="0"/>
            <a:endCxn id="518" idx="2"/>
          </p:cNvCxnSpPr>
          <p:nvPr/>
        </p:nvCxnSpPr>
        <p:spPr>
          <a:xfrm rot="10800000" flipH="1">
            <a:off x="7949625" y="1053475"/>
            <a:ext cx="533400" cy="285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24" name="Shape 524"/>
          <p:cNvCxnSpPr>
            <a:stCxn id="519" idx="0"/>
            <a:endCxn id="516" idx="2"/>
          </p:cNvCxnSpPr>
          <p:nvPr/>
        </p:nvCxnSpPr>
        <p:spPr>
          <a:xfrm rot="10800000">
            <a:off x="7568625" y="1053475"/>
            <a:ext cx="381000" cy="285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25" name="Shape 525"/>
          <p:cNvSpPr/>
          <p:nvPr/>
        </p:nvSpPr>
        <p:spPr>
          <a:xfrm>
            <a:off x="6692450" y="4141875"/>
            <a:ext cx="949500" cy="514199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Report</a:t>
            </a:r>
          </a:p>
        </p:txBody>
      </p:sp>
      <p:cxnSp>
        <p:nvCxnSpPr>
          <p:cNvPr id="526" name="Shape 526"/>
          <p:cNvCxnSpPr>
            <a:stCxn id="525" idx="0"/>
            <a:endCxn id="512" idx="2"/>
          </p:cNvCxnSpPr>
          <p:nvPr/>
        </p:nvCxnSpPr>
        <p:spPr>
          <a:xfrm rot="10800000">
            <a:off x="6251300" y="3382575"/>
            <a:ext cx="915900" cy="759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27" name="Shape 527"/>
          <p:cNvSpPr txBox="1">
            <a:spLocks noGrp="1"/>
          </p:cNvSpPr>
          <p:nvPr>
            <p:ph type="sldNum" idx="12"/>
          </p:nvPr>
        </p:nvSpPr>
        <p:spPr>
          <a:xfrm>
            <a:off x="7571250" y="4704250"/>
            <a:ext cx="548699" cy="392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36</a:t>
            </a:fld>
            <a:endParaRPr lang="fr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 txBox="1">
            <a:spLocks noGrp="1"/>
          </p:cNvSpPr>
          <p:nvPr>
            <p:ph type="body" idx="1"/>
          </p:nvPr>
        </p:nvSpPr>
        <p:spPr>
          <a:xfrm>
            <a:off x="457200" y="400889"/>
            <a:ext cx="8229600" cy="3085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 sz="4800" dirty="0" smtClean="0">
                <a:solidFill>
                  <a:srgbClr val="000000"/>
                </a:solidFill>
              </a:rPr>
              <a:t>RDF</a:t>
            </a:r>
            <a:r>
              <a:rPr lang="fr" sz="4800" dirty="0" smtClean="0"/>
              <a:t>S</a:t>
            </a:r>
            <a:r>
              <a:rPr lang="fr" dirty="0" smtClean="0"/>
              <a:t> </a:t>
            </a:r>
            <a:r>
              <a:rPr lang="fr" dirty="0"/>
              <a:t>permet de définir des propriétés et de les organiser en hiérarchie </a:t>
            </a:r>
          </a:p>
        </p:txBody>
      </p:sp>
      <p:grpSp>
        <p:nvGrpSpPr>
          <p:cNvPr id="533" name="Shape 533"/>
          <p:cNvGrpSpPr/>
          <p:nvPr/>
        </p:nvGrpSpPr>
        <p:grpSpPr>
          <a:xfrm>
            <a:off x="1913599" y="4150920"/>
            <a:ext cx="5581775" cy="734448"/>
            <a:chOff x="1913599" y="307400"/>
            <a:chExt cx="5581775" cy="734448"/>
          </a:xfrm>
        </p:grpSpPr>
        <p:sp>
          <p:nvSpPr>
            <p:cNvPr id="534" name="Shape 534"/>
            <p:cNvSpPr/>
            <p:nvPr/>
          </p:nvSpPr>
          <p:spPr>
            <a:xfrm>
              <a:off x="1913599" y="598400"/>
              <a:ext cx="1506599" cy="443448"/>
            </a:xfrm>
            <a:prstGeom prst="flowChartTerminator">
              <a:avLst/>
            </a:prstGeom>
            <a:solidFill>
              <a:srgbClr val="EAD1DC"/>
            </a:solidFill>
            <a:ln w="19050" cap="flat" cmpd="sng">
              <a:solidFill>
                <a:srgbClr val="CC00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fr" sz="2400" dirty="0">
                  <a:solidFill>
                    <a:srgbClr val="E06812"/>
                  </a:solidFill>
                </a:rPr>
                <a:t>TimBL</a:t>
              </a:r>
            </a:p>
          </p:txBody>
        </p:sp>
        <p:sp>
          <p:nvSpPr>
            <p:cNvPr id="535" name="Shape 535"/>
            <p:cNvSpPr/>
            <p:nvPr/>
          </p:nvSpPr>
          <p:spPr>
            <a:xfrm>
              <a:off x="5701225" y="598400"/>
              <a:ext cx="1794149" cy="443448"/>
            </a:xfrm>
            <a:prstGeom prst="flowChartTerminator">
              <a:avLst/>
            </a:prstGeom>
            <a:solidFill>
              <a:srgbClr val="EAD1DC"/>
            </a:solidFill>
            <a:ln w="19050" cap="flat" cmpd="sng">
              <a:solidFill>
                <a:srgbClr val="CC00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fr" sz="2400" dirty="0" smtClean="0">
                  <a:solidFill>
                    <a:srgbClr val="CC00CC"/>
                  </a:solidFill>
                </a:rPr>
                <a:t>w3c</a:t>
              </a:r>
              <a:endParaRPr lang="fr" sz="2400" dirty="0">
                <a:solidFill>
                  <a:srgbClr val="CC00CC"/>
                </a:solidFill>
              </a:endParaRPr>
            </a:p>
          </p:txBody>
        </p:sp>
        <p:cxnSp>
          <p:nvCxnSpPr>
            <p:cNvPr id="536" name="Shape 536"/>
            <p:cNvCxnSpPr>
              <a:stCxn id="534" idx="3"/>
              <a:endCxn id="535" idx="1"/>
            </p:cNvCxnSpPr>
            <p:nvPr/>
          </p:nvCxnSpPr>
          <p:spPr>
            <a:xfrm>
              <a:off x="3420199" y="820124"/>
              <a:ext cx="2280900" cy="0"/>
            </a:xfrm>
            <a:prstGeom prst="straightConnector1">
              <a:avLst/>
            </a:prstGeom>
            <a:noFill/>
            <a:ln w="38100" cap="flat" cmpd="sng">
              <a:solidFill>
                <a:srgbClr val="99CC00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537" name="Shape 537"/>
            <p:cNvSpPr txBox="1"/>
            <p:nvPr/>
          </p:nvSpPr>
          <p:spPr>
            <a:xfrm>
              <a:off x="3725000" y="307400"/>
              <a:ext cx="1711096" cy="4433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fr" sz="2400" dirty="0" smtClean="0">
                  <a:solidFill>
                    <a:srgbClr val="99CC00"/>
                  </a:solidFill>
                </a:rPr>
                <a:t>president</a:t>
              </a:r>
              <a:endParaRPr lang="fr" sz="2400" dirty="0">
                <a:solidFill>
                  <a:srgbClr val="99CC00"/>
                </a:solidFill>
              </a:endParaRPr>
            </a:p>
          </p:txBody>
        </p:sp>
      </p:grpSp>
      <p:cxnSp>
        <p:nvCxnSpPr>
          <p:cNvPr id="540" name="Shape 540"/>
          <p:cNvCxnSpPr/>
          <p:nvPr/>
        </p:nvCxnSpPr>
        <p:spPr>
          <a:xfrm flipV="1">
            <a:off x="4369224" y="3379345"/>
            <a:ext cx="1500" cy="86561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41" name="Shape 541"/>
          <p:cNvSpPr txBox="1">
            <a:spLocks noGrp="1"/>
          </p:cNvSpPr>
          <p:nvPr>
            <p:ph type="sldNum" idx="12"/>
          </p:nvPr>
        </p:nvSpPr>
        <p:spPr>
          <a:xfrm>
            <a:off x="7571250" y="4704250"/>
            <a:ext cx="548699" cy="392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37</a:t>
            </a:fld>
            <a:endParaRPr lang="fr"/>
          </a:p>
        </p:txBody>
      </p:sp>
      <p:sp>
        <p:nvSpPr>
          <p:cNvPr id="12" name="Shape 537"/>
          <p:cNvSpPr txBox="1"/>
          <p:nvPr/>
        </p:nvSpPr>
        <p:spPr>
          <a:xfrm>
            <a:off x="3593384" y="2927605"/>
            <a:ext cx="1554680" cy="44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fr" sz="2400" dirty="0" smtClean="0">
                <a:solidFill>
                  <a:srgbClr val="99CC00"/>
                </a:solidFill>
              </a:rPr>
              <a:t>member</a:t>
            </a:r>
            <a:endParaRPr lang="fr" sz="2400" dirty="0">
              <a:solidFill>
                <a:srgbClr val="99CC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70724" y="3782970"/>
            <a:ext cx="20810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" dirty="0">
                <a:latin typeface="Consolas"/>
                <a:ea typeface="Consolas"/>
                <a:cs typeface="Consolas"/>
                <a:sym typeface="Consolas"/>
              </a:rPr>
              <a:t>rdfs:subPropertyOf</a:t>
            </a:r>
            <a:r>
              <a:rPr lang="fr" dirty="0">
                <a:highlight>
                  <a:srgbClr val="EEEEEE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lang="fr-FR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 txBox="1">
            <a:spLocks noGrp="1"/>
          </p:cNvSpPr>
          <p:nvPr>
            <p:ph type="body" idx="1"/>
          </p:nvPr>
        </p:nvSpPr>
        <p:spPr>
          <a:xfrm>
            <a:off x="228600" y="1307525"/>
            <a:ext cx="8840699" cy="3389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R="152400" lvl="0" rtl="0">
              <a:lnSpc>
                <a:spcPct val="160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lang="fr" sz="4800">
                <a:solidFill>
                  <a:srgbClr val="000000"/>
                </a:solidFill>
              </a:rPr>
              <a:t>RDF</a:t>
            </a:r>
            <a:r>
              <a:rPr lang="fr" sz="4800"/>
              <a:t>S</a:t>
            </a:r>
            <a:r>
              <a:rPr lang="fr" sz="2400"/>
              <a:t> </a:t>
            </a:r>
            <a:r>
              <a:rPr lang="fr" sz="2600"/>
              <a:t>permet de définir la signature de chaque propriété</a:t>
            </a:r>
            <a:r>
              <a:rPr lang="fr" sz="2400"/>
              <a:t> </a:t>
            </a:r>
          </a:p>
          <a:p>
            <a:pPr marR="152400" lvl="0" indent="457200" rtl="0">
              <a:lnSpc>
                <a:spcPct val="160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lang="fr" sz="2400">
                <a:latin typeface="Consolas"/>
                <a:ea typeface="Consolas"/>
                <a:cs typeface="Consolas"/>
                <a:sym typeface="Consolas"/>
              </a:rPr>
              <a:t>rdfs:domain</a:t>
            </a:r>
            <a:r>
              <a:rPr lang="fr" sz="2400"/>
              <a:t> → </a:t>
            </a:r>
            <a:r>
              <a:rPr lang="fr" sz="1800"/>
              <a:t>type de la ressource d’où part la relation</a:t>
            </a:r>
          </a:p>
          <a:p>
            <a:pPr marR="152400" lvl="0" indent="457200" rtl="0">
              <a:lnSpc>
                <a:spcPct val="160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lang="fr" sz="2400">
                <a:latin typeface="Consolas"/>
                <a:ea typeface="Consolas"/>
                <a:cs typeface="Consolas"/>
                <a:sym typeface="Consolas"/>
              </a:rPr>
              <a:t>rdfs:range</a:t>
            </a:r>
            <a:r>
              <a:rPr lang="fr" sz="2400"/>
              <a:t>   → </a:t>
            </a:r>
            <a:r>
              <a:rPr lang="fr" sz="1800"/>
              <a:t>type de la ressource vers laquelle pointe la relation</a:t>
            </a: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</a:endParaRPr>
          </a:p>
        </p:txBody>
      </p:sp>
      <p:sp>
        <p:nvSpPr>
          <p:cNvPr id="547" name="Shape 547"/>
          <p:cNvSpPr/>
          <p:nvPr/>
        </p:nvSpPr>
        <p:spPr>
          <a:xfrm>
            <a:off x="2215000" y="493575"/>
            <a:ext cx="1091069" cy="493559"/>
          </a:xfrm>
          <a:prstGeom prst="flowChartTerminator">
            <a:avLst/>
          </a:prstGeom>
          <a:solidFill>
            <a:srgbClr val="6FA8DC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Domain</a:t>
            </a:r>
          </a:p>
        </p:txBody>
      </p:sp>
      <p:sp>
        <p:nvSpPr>
          <p:cNvPr id="548" name="Shape 548"/>
          <p:cNvSpPr/>
          <p:nvPr/>
        </p:nvSpPr>
        <p:spPr>
          <a:xfrm>
            <a:off x="5263000" y="493575"/>
            <a:ext cx="1091069" cy="493559"/>
          </a:xfrm>
          <a:prstGeom prst="flowChartTerminator">
            <a:avLst/>
          </a:prstGeom>
          <a:solidFill>
            <a:srgbClr val="6D9EEB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Range</a:t>
            </a:r>
          </a:p>
        </p:txBody>
      </p:sp>
      <p:cxnSp>
        <p:nvCxnSpPr>
          <p:cNvPr id="549" name="Shape 549"/>
          <p:cNvCxnSpPr>
            <a:stCxn id="547" idx="3"/>
            <a:endCxn id="548" idx="1"/>
          </p:cNvCxnSpPr>
          <p:nvPr/>
        </p:nvCxnSpPr>
        <p:spPr>
          <a:xfrm>
            <a:off x="3306069" y="740354"/>
            <a:ext cx="19569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550" name="Shape 550"/>
          <p:cNvSpPr txBox="1"/>
          <p:nvPr/>
        </p:nvSpPr>
        <p:spPr>
          <a:xfrm>
            <a:off x="3496400" y="231200"/>
            <a:ext cx="1458299" cy="44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 sz="2400">
                <a:solidFill>
                  <a:srgbClr val="66CC00"/>
                </a:solidFill>
                <a:latin typeface="Calibri"/>
                <a:ea typeface="Calibri"/>
                <a:cs typeface="Calibri"/>
                <a:sym typeface="Calibri"/>
              </a:rPr>
              <a:t>relation</a:t>
            </a:r>
          </a:p>
        </p:txBody>
      </p:sp>
      <p:sp>
        <p:nvSpPr>
          <p:cNvPr id="551" name="Shape 551"/>
          <p:cNvSpPr txBox="1">
            <a:spLocks noGrp="1"/>
          </p:cNvSpPr>
          <p:nvPr>
            <p:ph type="sldNum" idx="12"/>
          </p:nvPr>
        </p:nvSpPr>
        <p:spPr>
          <a:xfrm>
            <a:off x="7571250" y="4704250"/>
            <a:ext cx="548699" cy="392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38</a:t>
            </a:fld>
            <a:endParaRPr lang="fr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 txBox="1">
            <a:spLocks noGrp="1"/>
          </p:cNvSpPr>
          <p:nvPr>
            <p:ph type="body" idx="1"/>
          </p:nvPr>
        </p:nvSpPr>
        <p:spPr>
          <a:xfrm>
            <a:off x="457200" y="93690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R="152400" lvl="0" algn="l" rtl="0">
              <a:lnSpc>
                <a:spcPct val="160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lang="fr" sz="4800">
                <a:solidFill>
                  <a:srgbClr val="000000"/>
                </a:solidFill>
              </a:rPr>
              <a:t>RDF</a:t>
            </a:r>
            <a:r>
              <a:rPr lang="fr" sz="4800"/>
              <a:t>S</a:t>
            </a:r>
            <a:r>
              <a:rPr lang="fr"/>
              <a:t> </a:t>
            </a:r>
            <a:r>
              <a:rPr lang="fr" sz="3600"/>
              <a:t>définit une sémantique </a:t>
            </a:r>
            <a:r>
              <a:rPr lang="fr"/>
              <a:t>: </a:t>
            </a:r>
          </a:p>
          <a:p>
            <a:pPr marR="152400" lvl="0" algn="l" rtl="0">
              <a:lnSpc>
                <a:spcPct val="160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lang="fr"/>
              <a:t>des règles de </a:t>
            </a:r>
            <a:r>
              <a:rPr lang="fr">
                <a:solidFill>
                  <a:srgbClr val="FF0000"/>
                </a:solidFill>
              </a:rPr>
              <a:t>déduction</a:t>
            </a:r>
            <a:r>
              <a:rPr lang="fr"/>
              <a:t> standard permettant de créer des triplets </a:t>
            </a:r>
            <a:r>
              <a:rPr lang="fr">
                <a:solidFill>
                  <a:srgbClr val="FF0000"/>
                </a:solidFill>
              </a:rPr>
              <a:t>additionnels</a:t>
            </a:r>
            <a:r>
              <a:rPr lang="fr"/>
              <a:t> à partir des triplets </a:t>
            </a:r>
            <a:r>
              <a:rPr lang="fr">
                <a:solidFill>
                  <a:srgbClr val="FF0000"/>
                </a:solidFill>
              </a:rPr>
              <a:t>existants</a:t>
            </a:r>
          </a:p>
        </p:txBody>
      </p:sp>
      <p:sp>
        <p:nvSpPr>
          <p:cNvPr id="557" name="Shape 557"/>
          <p:cNvSpPr txBox="1">
            <a:spLocks noGrp="1"/>
          </p:cNvSpPr>
          <p:nvPr>
            <p:ph type="sldNum" idx="12"/>
          </p:nvPr>
        </p:nvSpPr>
        <p:spPr>
          <a:xfrm>
            <a:off x="7571250" y="4704250"/>
            <a:ext cx="548699" cy="392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39</a:t>
            </a:fld>
            <a:endParaRPr lang="fr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0" y="-117400"/>
            <a:ext cx="8736599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/>
              <a:t>  Le Web Sémantique </a:t>
            </a:r>
            <a:r>
              <a:rPr lang="fr" sz="1800">
                <a:latin typeface="Calibri"/>
                <a:ea typeface="Calibri"/>
                <a:cs typeface="Calibri"/>
                <a:sym typeface="Calibri"/>
              </a:rPr>
              <a:t>mentionné par Tim Berners-Lee  en 1994 à WWW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750" y="4846725"/>
            <a:ext cx="50292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5975" y="1668300"/>
            <a:ext cx="2068600" cy="140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49175" y="2454850"/>
            <a:ext cx="2068600" cy="140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3750" y="977100"/>
            <a:ext cx="2068600" cy="140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16200" y="3360525"/>
            <a:ext cx="2094099" cy="14045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/>
        </p:nvSpPr>
        <p:spPr>
          <a:xfrm>
            <a:off x="132425" y="2474800"/>
            <a:ext cx="2187600" cy="92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Passer du web des liens </a:t>
            </a:r>
          </a:p>
          <a:p>
            <a:pPr lvl="0" rtl="0">
              <a:spcBef>
                <a:spcPts val="0"/>
              </a:spcBef>
              <a:buNone/>
            </a:pPr>
            <a:r>
              <a:rPr lang="fr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entre des pages peu </a:t>
            </a:r>
          </a:p>
          <a:p>
            <a:pPr lvl="0" rtl="0">
              <a:spcBef>
                <a:spcPts val="0"/>
              </a:spcBef>
              <a:buNone/>
            </a:pPr>
            <a:r>
              <a:rPr lang="fr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compréhensibles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fr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par les machines à ...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 txBox="1"/>
          <p:nvPr/>
        </p:nvSpPr>
        <p:spPr>
          <a:xfrm>
            <a:off x="6867900" y="2268575"/>
            <a:ext cx="1868700" cy="90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un  web de choses </a:t>
            </a:r>
          </a:p>
          <a:p>
            <a:pPr lvl="0" rtl="0">
              <a:spcBef>
                <a:spcPts val="0"/>
              </a:spcBef>
              <a:buNone/>
            </a:pPr>
            <a:r>
              <a:rPr lang="fr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reliées à la réalité et </a:t>
            </a:r>
          </a:p>
          <a:p>
            <a:pPr lvl="0" rtl="0">
              <a:spcBef>
                <a:spcPts val="0"/>
              </a:spcBef>
              <a:buNone/>
            </a:pPr>
            <a:r>
              <a:rPr lang="fr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compréhensibles par </a:t>
            </a:r>
          </a:p>
          <a:p>
            <a:pPr lvl="0">
              <a:spcBef>
                <a:spcPts val="0"/>
              </a:spcBef>
              <a:buNone/>
            </a:pPr>
            <a:r>
              <a:rPr lang="fr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les machines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7571250" y="4704250"/>
            <a:ext cx="548699" cy="392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4</a:t>
            </a:fld>
            <a:endParaRPr lang="fr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 txBox="1">
            <a:spLocks noGrp="1"/>
          </p:cNvSpPr>
          <p:nvPr>
            <p:ph type="body" idx="1"/>
          </p:nvPr>
        </p:nvSpPr>
        <p:spPr>
          <a:xfrm>
            <a:off x="457200" y="280450"/>
            <a:ext cx="8229600" cy="4645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 sz="4800" dirty="0">
                <a:solidFill>
                  <a:srgbClr val="000000"/>
                </a:solidFill>
              </a:rPr>
              <a:t>RDF</a:t>
            </a:r>
            <a:r>
              <a:rPr lang="fr" sz="4800" dirty="0"/>
              <a:t>S</a:t>
            </a:r>
            <a:r>
              <a:rPr lang="fr" dirty="0"/>
              <a:t> fournit aussi 2 primitives très </a:t>
            </a:r>
            <a:r>
              <a:rPr lang="fr" dirty="0" smtClean="0"/>
              <a:t>utilisées pour décrire les ressource</a:t>
            </a:r>
            <a:r>
              <a:rPr lang="fr" dirty="0">
                <a:solidFill>
                  <a:srgbClr val="000000"/>
                </a:solidFill>
              </a:rPr>
              <a:t>s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sz="3600" dirty="0"/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sz="2400" dirty="0"/>
              <a:t>(</a:t>
            </a:r>
            <a:r>
              <a:rPr lang="fr" sz="2400" b="1" dirty="0"/>
              <a:t>Person</a:t>
            </a:r>
            <a:r>
              <a:rPr lang="fr" sz="2400" b="1" dirty="0"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fr" sz="2400" b="1" dirty="0">
                <a:solidFill>
                  <a:srgbClr val="FF950E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2400" b="1" dirty="0">
                <a:solidFill>
                  <a:srgbClr val="66CC00"/>
                </a:solidFill>
              </a:rPr>
              <a:t>rdfs:label</a:t>
            </a:r>
            <a:r>
              <a:rPr lang="fr" sz="2400" b="1" dirty="0"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fr" sz="2400" b="1" dirty="0"/>
              <a:t> “Personne”@fr)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fr" sz="2400" dirty="0"/>
              <a:t>(</a:t>
            </a:r>
            <a:r>
              <a:rPr lang="fr" sz="2400" b="1" dirty="0"/>
              <a:t>Person</a:t>
            </a:r>
            <a:r>
              <a:rPr lang="fr" sz="2400" b="1" dirty="0"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fr" sz="2400" b="1" dirty="0">
                <a:solidFill>
                  <a:srgbClr val="FF950E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2400" b="1" dirty="0">
                <a:solidFill>
                  <a:srgbClr val="66CC00"/>
                </a:solidFill>
              </a:rPr>
              <a:t>rdfs:comment</a:t>
            </a:r>
            <a:r>
              <a:rPr lang="fr" sz="2400" b="1" dirty="0"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fr" sz="2400" b="1" dirty="0"/>
              <a:t>”votre commentaire” )</a:t>
            </a: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63" name="Shape 663"/>
          <p:cNvSpPr txBox="1">
            <a:spLocks noGrp="1"/>
          </p:cNvSpPr>
          <p:nvPr>
            <p:ph type="sldNum" idx="12"/>
          </p:nvPr>
        </p:nvSpPr>
        <p:spPr>
          <a:xfrm>
            <a:off x="7571250" y="4704250"/>
            <a:ext cx="548699" cy="392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40</a:t>
            </a:fld>
            <a:endParaRPr lang="fr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Shape 668"/>
          <p:cNvSpPr txBox="1">
            <a:spLocks noGrp="1"/>
          </p:cNvSpPr>
          <p:nvPr>
            <p:ph type="body" idx="1"/>
          </p:nvPr>
        </p:nvSpPr>
        <p:spPr>
          <a:xfrm>
            <a:off x="457200" y="93690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fr" sz="4800">
                <a:solidFill>
                  <a:srgbClr val="000000"/>
                </a:solidFill>
              </a:rPr>
              <a:t>RDF</a:t>
            </a:r>
            <a:r>
              <a:rPr lang="fr" sz="4800"/>
              <a:t>S</a:t>
            </a:r>
            <a:r>
              <a:rPr lang="fr" sz="3600"/>
              <a:t> permet uniquement des </a:t>
            </a:r>
            <a:r>
              <a:rPr lang="fr" sz="3600">
                <a:solidFill>
                  <a:srgbClr val="FF0000"/>
                </a:solidFill>
              </a:rPr>
              <a:t>inférences simples</a:t>
            </a:r>
            <a:r>
              <a:rPr lang="fr" sz="3600"/>
              <a:t>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9" name="Shape 669"/>
          <p:cNvSpPr txBox="1">
            <a:spLocks noGrp="1"/>
          </p:cNvSpPr>
          <p:nvPr>
            <p:ph type="sldNum" idx="12"/>
          </p:nvPr>
        </p:nvSpPr>
        <p:spPr>
          <a:xfrm>
            <a:off x="7571250" y="4704250"/>
            <a:ext cx="548699" cy="392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41</a:t>
            </a:fld>
            <a:endParaRPr lang="fr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4" name="Shape 6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5950" y="496125"/>
            <a:ext cx="4860000" cy="4353174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Shape 675"/>
          <p:cNvSpPr/>
          <p:nvPr/>
        </p:nvSpPr>
        <p:spPr>
          <a:xfrm>
            <a:off x="4161450" y="2375575"/>
            <a:ext cx="1903500" cy="503699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6" name="Shape 676"/>
          <p:cNvSpPr txBox="1">
            <a:spLocks noGrp="1"/>
          </p:cNvSpPr>
          <p:nvPr>
            <p:ph type="title"/>
          </p:nvPr>
        </p:nvSpPr>
        <p:spPr>
          <a:xfrm>
            <a:off x="79800" y="55537"/>
            <a:ext cx="8229600" cy="441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/>
              <a:t>Ontology Web Language (OWL)</a:t>
            </a:r>
          </a:p>
        </p:txBody>
      </p:sp>
      <p:sp>
        <p:nvSpPr>
          <p:cNvPr id="677" name="Shape 677"/>
          <p:cNvSpPr txBox="1">
            <a:spLocks noGrp="1"/>
          </p:cNvSpPr>
          <p:nvPr>
            <p:ph type="sldNum" idx="12"/>
          </p:nvPr>
        </p:nvSpPr>
        <p:spPr>
          <a:xfrm>
            <a:off x="7571250" y="4704250"/>
            <a:ext cx="548699" cy="392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42</a:t>
            </a:fld>
            <a:endParaRPr lang="fr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Shape 682"/>
          <p:cNvSpPr txBox="1">
            <a:spLocks noGrp="1"/>
          </p:cNvSpPr>
          <p:nvPr>
            <p:ph type="body" idx="1"/>
          </p:nvPr>
        </p:nvSpPr>
        <p:spPr>
          <a:xfrm>
            <a:off x="457200" y="93690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fr" sz="4800"/>
              <a:t>OWL</a:t>
            </a:r>
            <a:r>
              <a:rPr lang="fr" sz="3600"/>
              <a:t> fournit des </a:t>
            </a:r>
            <a:r>
              <a:rPr lang="fr" sz="3600">
                <a:solidFill>
                  <a:srgbClr val="FF0000"/>
                </a:solidFill>
              </a:rPr>
              <a:t>primitives additionnelles</a:t>
            </a:r>
            <a:r>
              <a:rPr lang="fr" sz="3600"/>
              <a:t> pour des ontologies lourdes </a:t>
            </a:r>
          </a:p>
        </p:txBody>
      </p:sp>
      <p:pic>
        <p:nvPicPr>
          <p:cNvPr id="683" name="Shape 6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225" y="574175"/>
            <a:ext cx="112395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Shape 684"/>
          <p:cNvSpPr txBox="1">
            <a:spLocks noGrp="1"/>
          </p:cNvSpPr>
          <p:nvPr>
            <p:ph type="sldNum" idx="12"/>
          </p:nvPr>
        </p:nvSpPr>
        <p:spPr>
          <a:xfrm>
            <a:off x="7571250" y="4704250"/>
            <a:ext cx="548699" cy="392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43</a:t>
            </a:fld>
            <a:endParaRPr lang="fr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Shape 689"/>
          <p:cNvSpPr txBox="1">
            <a:spLocks noGrp="1"/>
          </p:cNvSpPr>
          <p:nvPr>
            <p:ph type="title"/>
          </p:nvPr>
        </p:nvSpPr>
        <p:spPr>
          <a:xfrm>
            <a:off x="232200" y="131737"/>
            <a:ext cx="8229600" cy="441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/>
              <a:t>Primitives de OWL</a:t>
            </a:r>
          </a:p>
        </p:txBody>
      </p:sp>
      <p:sp>
        <p:nvSpPr>
          <p:cNvPr id="690" name="Shape 690"/>
          <p:cNvSpPr txBox="1">
            <a:spLocks noGrp="1"/>
          </p:cNvSpPr>
          <p:nvPr>
            <p:ph type="sldNum" idx="12"/>
          </p:nvPr>
        </p:nvSpPr>
        <p:spPr>
          <a:xfrm>
            <a:off x="7571250" y="4704250"/>
            <a:ext cx="548700" cy="392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44</a:t>
            </a:fld>
            <a:endParaRPr lang="fr"/>
          </a:p>
        </p:txBody>
      </p:sp>
      <p:pic>
        <p:nvPicPr>
          <p:cNvPr id="2050" name="Picture 2" descr="C:\Users\maxime.lefrancois\Downloads\owl-axioms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8" y="1148451"/>
            <a:ext cx="8954284" cy="284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229600" cy="490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dirty="0"/>
              <a:t>Les </a:t>
            </a:r>
            <a:r>
              <a:rPr lang="fr" dirty="0" smtClean="0"/>
              <a:t>Formalismes du </a:t>
            </a:r>
            <a:r>
              <a:rPr lang="fr" dirty="0"/>
              <a:t>Web Sémantique</a:t>
            </a:r>
          </a:p>
        </p:txBody>
      </p:sp>
      <p:pic>
        <p:nvPicPr>
          <p:cNvPr id="253" name="Shape 2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0450" y="682375"/>
            <a:ext cx="4860000" cy="4353174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Shape 254"/>
          <p:cNvSpPr/>
          <p:nvPr/>
        </p:nvSpPr>
        <p:spPr>
          <a:xfrm>
            <a:off x="2935825" y="3639025"/>
            <a:ext cx="3980200" cy="1264850"/>
          </a:xfrm>
          <a:custGeom>
            <a:avLst/>
            <a:gdLst/>
            <a:ahLst/>
            <a:cxnLst/>
            <a:rect l="0" t="0" r="0" b="0"/>
            <a:pathLst>
              <a:path w="159208" h="50594" extrusionOk="0">
                <a:moveTo>
                  <a:pt x="128109" y="0"/>
                </a:moveTo>
                <a:lnTo>
                  <a:pt x="0" y="465"/>
                </a:lnTo>
                <a:lnTo>
                  <a:pt x="0" y="50130"/>
                </a:lnTo>
                <a:lnTo>
                  <a:pt x="159208" y="50594"/>
                </a:lnTo>
                <a:lnTo>
                  <a:pt x="158744" y="33420"/>
                </a:lnTo>
                <a:lnTo>
                  <a:pt x="129037" y="32492"/>
                </a:lnTo>
                <a:close/>
              </a:path>
            </a:pathLst>
          </a:custGeom>
          <a:solidFill>
            <a:srgbClr val="66CC00">
              <a:alpha val="69230"/>
            </a:srgbClr>
          </a:solidFill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255" name="Shape 255"/>
          <p:cNvSpPr txBox="1"/>
          <p:nvPr/>
        </p:nvSpPr>
        <p:spPr>
          <a:xfrm>
            <a:off x="3495925" y="3975800"/>
            <a:ext cx="2204699" cy="43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Représentation</a:t>
            </a:r>
          </a:p>
        </p:txBody>
      </p:sp>
      <p:sp>
        <p:nvSpPr>
          <p:cNvPr id="256" name="Shape 256"/>
          <p:cNvSpPr/>
          <p:nvPr/>
        </p:nvSpPr>
        <p:spPr>
          <a:xfrm>
            <a:off x="2935825" y="2576500"/>
            <a:ext cx="1148699" cy="986399"/>
          </a:xfrm>
          <a:prstGeom prst="rect">
            <a:avLst/>
          </a:prstGeom>
          <a:solidFill>
            <a:srgbClr val="FFFF00">
              <a:alpha val="67690"/>
            </a:srgbClr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7" name="Shape 257"/>
          <p:cNvSpPr txBox="1"/>
          <p:nvPr/>
        </p:nvSpPr>
        <p:spPr>
          <a:xfrm rot="2555069" flipH="1">
            <a:off x="2858802" y="2826908"/>
            <a:ext cx="1283478" cy="4388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Requête</a:t>
            </a:r>
          </a:p>
        </p:txBody>
      </p:sp>
      <p:sp>
        <p:nvSpPr>
          <p:cNvPr id="258" name="Shape 258"/>
          <p:cNvSpPr/>
          <p:nvPr/>
        </p:nvSpPr>
        <p:spPr>
          <a:xfrm>
            <a:off x="3562450" y="2200125"/>
            <a:ext cx="3388375" cy="2227975"/>
          </a:xfrm>
          <a:custGeom>
            <a:avLst/>
            <a:gdLst/>
            <a:ahLst/>
            <a:cxnLst/>
            <a:rect l="0" t="0" r="0" b="0"/>
            <a:pathLst>
              <a:path w="135535" h="89119" extrusionOk="0">
                <a:moveTo>
                  <a:pt x="133679" y="89119"/>
                </a:moveTo>
                <a:lnTo>
                  <a:pt x="108150" y="89119"/>
                </a:lnTo>
                <a:lnTo>
                  <a:pt x="107686" y="54307"/>
                </a:lnTo>
                <a:lnTo>
                  <a:pt x="25529" y="53843"/>
                </a:lnTo>
                <a:lnTo>
                  <a:pt x="25993" y="14389"/>
                </a:lnTo>
                <a:lnTo>
                  <a:pt x="464" y="14389"/>
                </a:lnTo>
                <a:lnTo>
                  <a:pt x="0" y="0"/>
                </a:lnTo>
                <a:lnTo>
                  <a:pt x="114184" y="0"/>
                </a:lnTo>
                <a:lnTo>
                  <a:pt x="114184" y="12997"/>
                </a:lnTo>
                <a:lnTo>
                  <a:pt x="135535" y="12997"/>
                </a:lnTo>
                <a:close/>
              </a:path>
            </a:pathLst>
          </a:custGeom>
          <a:solidFill>
            <a:srgbClr val="3866B1">
              <a:alpha val="69230"/>
            </a:srgbClr>
          </a:solidFill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259" name="Shape 259"/>
          <p:cNvSpPr txBox="1"/>
          <p:nvPr/>
        </p:nvSpPr>
        <p:spPr>
          <a:xfrm>
            <a:off x="4432750" y="2712500"/>
            <a:ext cx="2088600" cy="43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Raisonnement</a:t>
            </a:r>
          </a:p>
        </p:txBody>
      </p:sp>
      <p:sp>
        <p:nvSpPr>
          <p:cNvPr id="260" name="Shape 260"/>
          <p:cNvSpPr/>
          <p:nvPr/>
        </p:nvSpPr>
        <p:spPr>
          <a:xfrm>
            <a:off x="4954925" y="1178975"/>
            <a:ext cx="2692150" cy="3759725"/>
          </a:xfrm>
          <a:custGeom>
            <a:avLst/>
            <a:gdLst/>
            <a:ahLst/>
            <a:cxnLst/>
            <a:rect l="0" t="0" r="0" b="0"/>
            <a:pathLst>
              <a:path w="107686" h="150389" extrusionOk="0">
                <a:moveTo>
                  <a:pt x="107686" y="149460"/>
                </a:moveTo>
                <a:lnTo>
                  <a:pt x="81693" y="150389"/>
                </a:lnTo>
                <a:lnTo>
                  <a:pt x="81229" y="51986"/>
                </a:lnTo>
                <a:lnTo>
                  <a:pt x="59877" y="52450"/>
                </a:lnTo>
                <a:lnTo>
                  <a:pt x="59413" y="38990"/>
                </a:lnTo>
                <a:lnTo>
                  <a:pt x="0" y="39918"/>
                </a:lnTo>
                <a:lnTo>
                  <a:pt x="0" y="20423"/>
                </a:lnTo>
                <a:lnTo>
                  <a:pt x="20888" y="20423"/>
                </a:lnTo>
                <a:lnTo>
                  <a:pt x="21352" y="0"/>
                </a:lnTo>
                <a:lnTo>
                  <a:pt x="106758" y="0"/>
                </a:lnTo>
                <a:close/>
              </a:path>
            </a:pathLst>
          </a:custGeom>
          <a:solidFill>
            <a:srgbClr val="FF0000">
              <a:alpha val="65380"/>
            </a:srgbClr>
          </a:solidFill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261" name="Shape 261"/>
          <p:cNvSpPr txBox="1"/>
          <p:nvPr/>
        </p:nvSpPr>
        <p:spPr>
          <a:xfrm>
            <a:off x="5575750" y="1417100"/>
            <a:ext cx="1903799" cy="43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Confiance</a:t>
            </a:r>
          </a:p>
        </p:txBody>
      </p:sp>
      <p:sp>
        <p:nvSpPr>
          <p:cNvPr id="262" name="Shape 262"/>
          <p:cNvSpPr txBox="1">
            <a:spLocks noGrp="1"/>
          </p:cNvSpPr>
          <p:nvPr>
            <p:ph type="sldNum" idx="12"/>
          </p:nvPr>
        </p:nvSpPr>
        <p:spPr>
          <a:xfrm>
            <a:off x="7571250" y="4704250"/>
            <a:ext cx="548699" cy="392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45</a:t>
            </a:fld>
            <a:endParaRPr lang="fr"/>
          </a:p>
        </p:txBody>
      </p:sp>
      <p:sp>
        <p:nvSpPr>
          <p:cNvPr id="2" name="AutoShape 2" descr="Résultat de recherche d'images pour &quot;w3c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39" y="616287"/>
            <a:ext cx="14382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26370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Shape 805"/>
          <p:cNvSpPr txBox="1">
            <a:spLocks noGrp="1"/>
          </p:cNvSpPr>
          <p:nvPr>
            <p:ph type="title"/>
          </p:nvPr>
        </p:nvSpPr>
        <p:spPr>
          <a:xfrm>
            <a:off x="232200" y="131737"/>
            <a:ext cx="8229600" cy="441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/>
              <a:t>SPARQL en trois partie</a:t>
            </a:r>
            <a:r>
              <a:rPr lang="fr" sz="2800">
                <a:latin typeface="Calibri"/>
                <a:ea typeface="Calibri"/>
                <a:cs typeface="Calibri"/>
                <a:sym typeface="Calibri"/>
              </a:rPr>
              <a:t>s</a:t>
            </a:r>
          </a:p>
        </p:txBody>
      </p:sp>
      <p:sp>
        <p:nvSpPr>
          <p:cNvPr id="806" name="Shape 806"/>
          <p:cNvSpPr txBox="1">
            <a:spLocks noGrp="1"/>
          </p:cNvSpPr>
          <p:nvPr>
            <p:ph type="body" idx="1"/>
          </p:nvPr>
        </p:nvSpPr>
        <p:spPr>
          <a:xfrm>
            <a:off x="457200" y="93690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1371600" lvl="0" indent="-228600" algn="just" rtl="0">
              <a:spcBef>
                <a:spcPts val="0"/>
              </a:spcBef>
              <a:buAutoNum type="arabicPeriod"/>
            </a:pPr>
            <a:r>
              <a:rPr lang="fr"/>
              <a:t>Un </a:t>
            </a:r>
            <a:r>
              <a:rPr lang="fr">
                <a:solidFill>
                  <a:srgbClr val="FF0000"/>
                </a:solidFill>
              </a:rPr>
              <a:t>langage</a:t>
            </a:r>
            <a:r>
              <a:rPr lang="fr"/>
              <a:t> de requêtes </a:t>
            </a:r>
          </a:p>
          <a:p>
            <a:pPr marL="1371600" lvl="0" indent="-228600" algn="just" rtl="0">
              <a:spcBef>
                <a:spcPts val="0"/>
              </a:spcBef>
              <a:buAutoNum type="arabicPeriod"/>
            </a:pPr>
            <a:r>
              <a:rPr lang="fr"/>
              <a:t>Un </a:t>
            </a:r>
            <a:r>
              <a:rPr lang="fr">
                <a:solidFill>
                  <a:srgbClr val="FF0000"/>
                </a:solidFill>
              </a:rPr>
              <a:t>format</a:t>
            </a:r>
            <a:r>
              <a:rPr lang="fr"/>
              <a:t> de résultats </a:t>
            </a:r>
          </a:p>
          <a:p>
            <a:pPr marL="1371600" lvl="0" indent="-228600" algn="just">
              <a:spcBef>
                <a:spcPts val="0"/>
              </a:spcBef>
              <a:buAutoNum type="arabicPeriod"/>
            </a:pPr>
            <a:r>
              <a:rPr lang="fr"/>
              <a:t>Un </a:t>
            </a:r>
            <a:r>
              <a:rPr lang="fr">
                <a:solidFill>
                  <a:srgbClr val="FF0000"/>
                </a:solidFill>
              </a:rPr>
              <a:t>protocole</a:t>
            </a:r>
            <a:r>
              <a:rPr lang="fr"/>
              <a:t> d’accès</a:t>
            </a:r>
          </a:p>
        </p:txBody>
      </p:sp>
      <p:sp>
        <p:nvSpPr>
          <p:cNvPr id="807" name="Shape 807"/>
          <p:cNvSpPr txBox="1">
            <a:spLocks noGrp="1"/>
          </p:cNvSpPr>
          <p:nvPr>
            <p:ph type="sldNum" idx="12"/>
          </p:nvPr>
        </p:nvSpPr>
        <p:spPr>
          <a:xfrm>
            <a:off x="7571250" y="4704250"/>
            <a:ext cx="548699" cy="392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46</a:t>
            </a:fld>
            <a:endParaRPr lang="fr"/>
          </a:p>
        </p:txBody>
      </p:sp>
      <p:pic>
        <p:nvPicPr>
          <p:cNvPr id="808" name="Shape 8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4650" y="3897175"/>
            <a:ext cx="37338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Shape 813"/>
          <p:cNvSpPr txBox="1">
            <a:spLocks noGrp="1"/>
          </p:cNvSpPr>
          <p:nvPr>
            <p:ph type="title"/>
          </p:nvPr>
        </p:nvSpPr>
        <p:spPr>
          <a:xfrm>
            <a:off x="232200" y="131737"/>
            <a:ext cx="8229600" cy="441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sz="3000" b="0"/>
              <a:t>SPARQL : langage de requêtes</a:t>
            </a:r>
          </a:p>
        </p:txBody>
      </p:sp>
      <p:sp>
        <p:nvSpPr>
          <p:cNvPr id="814" name="Shape 814"/>
          <p:cNvSpPr txBox="1">
            <a:spLocks noGrp="1"/>
          </p:cNvSpPr>
          <p:nvPr>
            <p:ph type="body" idx="1"/>
          </p:nvPr>
        </p:nvSpPr>
        <p:spPr>
          <a:xfrm>
            <a:off x="457200" y="93690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marL="1371600" lvl="0" indent="457200" rtl="0">
              <a:spcBef>
                <a:spcPts val="0"/>
              </a:spcBef>
              <a:buNone/>
            </a:pPr>
            <a:r>
              <a:rPr lang="fr"/>
              <a:t>Prefix</a:t>
            </a:r>
          </a:p>
          <a:p>
            <a:pPr marL="1828800" lvl="0" indent="0" rtl="0">
              <a:spcBef>
                <a:spcPts val="0"/>
              </a:spcBef>
              <a:buNone/>
            </a:pPr>
            <a:r>
              <a:rPr lang="fr"/>
              <a:t>Select ...</a:t>
            </a:r>
          </a:p>
          <a:p>
            <a:pPr marL="1828800" lvl="0" indent="0" rtl="0">
              <a:spcBef>
                <a:spcPts val="0"/>
              </a:spcBef>
              <a:buNone/>
            </a:pPr>
            <a:r>
              <a:rPr lang="fr"/>
              <a:t>From ...</a:t>
            </a:r>
          </a:p>
          <a:p>
            <a:pPr marL="1828800" lvl="0" indent="0">
              <a:spcBef>
                <a:spcPts val="0"/>
              </a:spcBef>
              <a:buNone/>
            </a:pPr>
            <a:r>
              <a:rPr lang="fr"/>
              <a:t>Where {...}</a:t>
            </a:r>
          </a:p>
        </p:txBody>
      </p:sp>
      <p:sp>
        <p:nvSpPr>
          <p:cNvPr id="815" name="Shape 815"/>
          <p:cNvSpPr txBox="1">
            <a:spLocks noGrp="1"/>
          </p:cNvSpPr>
          <p:nvPr>
            <p:ph type="sldNum" idx="12"/>
          </p:nvPr>
        </p:nvSpPr>
        <p:spPr>
          <a:xfrm>
            <a:off x="7571250" y="4704250"/>
            <a:ext cx="548699" cy="392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47</a:t>
            </a:fld>
            <a:endParaRPr lang="fr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Shape 820"/>
          <p:cNvSpPr txBox="1">
            <a:spLocks noGrp="1"/>
          </p:cNvSpPr>
          <p:nvPr>
            <p:ph type="title"/>
          </p:nvPr>
        </p:nvSpPr>
        <p:spPr>
          <a:xfrm>
            <a:off x="232200" y="131737"/>
            <a:ext cx="8229600" cy="441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/>
              <a:t>Structure d’une requête</a:t>
            </a:r>
          </a:p>
        </p:txBody>
      </p:sp>
      <p:sp>
        <p:nvSpPr>
          <p:cNvPr id="821" name="Shape 821"/>
          <p:cNvSpPr txBox="1">
            <a:spLocks noGrp="1"/>
          </p:cNvSpPr>
          <p:nvPr>
            <p:ph type="body" idx="1"/>
          </p:nvPr>
        </p:nvSpPr>
        <p:spPr>
          <a:xfrm>
            <a:off x="457200" y="936900"/>
            <a:ext cx="8229600" cy="3024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1000"/>
              </a:spcAft>
              <a:buSzPct val="100000"/>
              <a:buAutoNum type="arabicPeriod"/>
            </a:pPr>
            <a:r>
              <a:rPr lang="fr" sz="2400"/>
              <a:t>La clause </a:t>
            </a:r>
            <a:r>
              <a:rPr lang="fr" sz="2400">
                <a:solidFill>
                  <a:srgbClr val="FF0000"/>
                </a:solidFill>
              </a:rPr>
              <a:t>SELECT</a:t>
            </a:r>
            <a:r>
              <a:rPr lang="fr" sz="2400"/>
              <a:t>  identifie les valeurs à retourner.</a:t>
            </a:r>
          </a:p>
          <a:p>
            <a:pPr marL="457200" lvl="0" indent="-381000" rtl="0">
              <a:spcBef>
                <a:spcPts val="0"/>
              </a:spcBef>
              <a:spcAft>
                <a:spcPts val="1000"/>
              </a:spcAft>
              <a:buSzPct val="100000"/>
              <a:buAutoNum type="arabicPeriod"/>
            </a:pPr>
            <a:r>
              <a:rPr lang="fr" sz="2400"/>
              <a:t>La clause </a:t>
            </a:r>
            <a:r>
              <a:rPr lang="fr" sz="2400">
                <a:solidFill>
                  <a:srgbClr val="FF0000"/>
                </a:solidFill>
              </a:rPr>
              <a:t>FROM</a:t>
            </a:r>
            <a:r>
              <a:rPr lang="fr" sz="2400"/>
              <a:t> identifie la source de données à interroger. </a:t>
            </a:r>
          </a:p>
          <a:p>
            <a:pPr marL="457200" lvl="0" indent="-381000" rtl="0">
              <a:spcBef>
                <a:spcPts val="0"/>
              </a:spcBef>
              <a:spcAft>
                <a:spcPts val="1000"/>
              </a:spcAft>
              <a:buSzPct val="100000"/>
              <a:buAutoNum type="arabicPeriod"/>
            </a:pPr>
            <a:r>
              <a:rPr lang="fr" sz="2400"/>
              <a:t>La clause </a:t>
            </a:r>
            <a:r>
              <a:rPr lang="fr" sz="2400">
                <a:solidFill>
                  <a:srgbClr val="FF0000"/>
                </a:solidFill>
              </a:rPr>
              <a:t>WHERE</a:t>
            </a:r>
            <a:r>
              <a:rPr lang="fr" sz="2400"/>
              <a:t> le modèle de triplet/graphe qui est comparé au graphe RDF.</a:t>
            </a:r>
          </a:p>
          <a:p>
            <a:pPr marL="457200" lvl="0" indent="-381000" rtl="0">
              <a:spcBef>
                <a:spcPts val="0"/>
              </a:spcBef>
              <a:spcAft>
                <a:spcPts val="1000"/>
              </a:spcAft>
              <a:buSzPct val="100000"/>
              <a:buAutoNum type="arabicPeriod"/>
            </a:pPr>
            <a:r>
              <a:rPr lang="fr" sz="2400"/>
              <a:t>La partie  </a:t>
            </a:r>
            <a:r>
              <a:rPr lang="fr" sz="2400">
                <a:solidFill>
                  <a:srgbClr val="FF0000"/>
                </a:solidFill>
              </a:rPr>
              <a:t>PREFIX</a:t>
            </a:r>
            <a:r>
              <a:rPr lang="fr" sz="2400"/>
              <a:t> déclare les schémas utilisés dans la requête.</a:t>
            </a:r>
          </a:p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822" name="Shape 822"/>
          <p:cNvSpPr txBox="1">
            <a:spLocks noGrp="1"/>
          </p:cNvSpPr>
          <p:nvPr>
            <p:ph type="sldNum" idx="12"/>
          </p:nvPr>
        </p:nvSpPr>
        <p:spPr>
          <a:xfrm>
            <a:off x="7571250" y="4704250"/>
            <a:ext cx="548699" cy="392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48</a:t>
            </a:fld>
            <a:endParaRPr lang="fr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Shape 827"/>
          <p:cNvSpPr txBox="1">
            <a:spLocks noGrp="1"/>
          </p:cNvSpPr>
          <p:nvPr>
            <p:ph type="title"/>
          </p:nvPr>
        </p:nvSpPr>
        <p:spPr>
          <a:xfrm>
            <a:off x="232200" y="131737"/>
            <a:ext cx="8229600" cy="441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/>
              <a:t>Requête simple : </a:t>
            </a:r>
            <a:r>
              <a:rPr lang="fr" sz="2400" b="0"/>
              <a:t>personnes et leur nom</a:t>
            </a:r>
          </a:p>
        </p:txBody>
      </p:sp>
      <p:sp>
        <p:nvSpPr>
          <p:cNvPr id="828" name="Shape 828"/>
          <p:cNvSpPr txBox="1">
            <a:spLocks noGrp="1"/>
          </p:cNvSpPr>
          <p:nvPr>
            <p:ph type="body" idx="1"/>
          </p:nvPr>
        </p:nvSpPr>
        <p:spPr>
          <a:xfrm>
            <a:off x="457200" y="93690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 sz="1800">
                <a:latin typeface="Consolas"/>
                <a:ea typeface="Consolas"/>
                <a:cs typeface="Consolas"/>
                <a:sym typeface="Consolas"/>
              </a:rPr>
              <a:t>PREFIX ex: &lt;http://www.exemple.fr/schema#&gt; 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1800">
                <a:latin typeface="Consolas"/>
                <a:ea typeface="Consolas"/>
                <a:cs typeface="Consolas"/>
                <a:sym typeface="Consolas"/>
              </a:rPr>
              <a:t>SELECT </a:t>
            </a:r>
            <a:r>
              <a:rPr lang="fr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?person</a:t>
            </a:r>
            <a:r>
              <a:rPr lang="fr" sz="1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fr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?name</a:t>
            </a:r>
            <a:r>
              <a:rPr lang="fr" sz="1800">
                <a:latin typeface="Consolas"/>
                <a:ea typeface="Consolas"/>
                <a:cs typeface="Consolas"/>
                <a:sym typeface="Consolas"/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1800">
                <a:latin typeface="Consolas"/>
                <a:ea typeface="Consolas"/>
                <a:cs typeface="Consolas"/>
                <a:sym typeface="Consolas"/>
              </a:rPr>
              <a:t>WHERE { </a:t>
            </a:r>
          </a:p>
          <a:p>
            <a:pPr marL="457200" lvl="0" indent="457200" rtl="0">
              <a:spcBef>
                <a:spcPts val="0"/>
              </a:spcBef>
              <a:buNone/>
            </a:pPr>
            <a:r>
              <a:rPr lang="fr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?person</a:t>
            </a:r>
            <a:r>
              <a:rPr lang="fr" sz="1800">
                <a:latin typeface="Consolas"/>
                <a:ea typeface="Consolas"/>
                <a:cs typeface="Consolas"/>
                <a:sym typeface="Consolas"/>
              </a:rPr>
              <a:t> rdf:type ex:Person. </a:t>
            </a:r>
          </a:p>
          <a:p>
            <a:pPr marL="457200" lvl="0" indent="457200" rtl="0">
              <a:spcBef>
                <a:spcPts val="0"/>
              </a:spcBef>
              <a:buNone/>
            </a:pPr>
            <a:r>
              <a:rPr lang="fr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?person</a:t>
            </a:r>
            <a:r>
              <a:rPr lang="fr" sz="1800">
                <a:latin typeface="Consolas"/>
                <a:ea typeface="Consolas"/>
                <a:cs typeface="Consolas"/>
                <a:sym typeface="Consolas"/>
              </a:rPr>
              <a:t> ex:name </a:t>
            </a:r>
            <a:r>
              <a:rPr lang="fr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?name</a:t>
            </a:r>
            <a:r>
              <a:rPr lang="fr" sz="1800">
                <a:latin typeface="Consolas"/>
                <a:ea typeface="Consolas"/>
                <a:cs typeface="Consolas"/>
                <a:sym typeface="Consolas"/>
              </a:rPr>
              <a:t>. </a:t>
            </a:r>
          </a:p>
          <a:p>
            <a:pPr marL="0" lvl="0" indent="38735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fr" sz="1800">
                <a:latin typeface="Consolas"/>
                <a:ea typeface="Consolas"/>
                <a:cs typeface="Consolas"/>
                <a:sym typeface="Consolas"/>
              </a:rPr>
              <a:t>}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9" name="Shape 829"/>
          <p:cNvSpPr txBox="1">
            <a:spLocks noGrp="1"/>
          </p:cNvSpPr>
          <p:nvPr>
            <p:ph type="sldNum" idx="12"/>
          </p:nvPr>
        </p:nvSpPr>
        <p:spPr>
          <a:xfrm>
            <a:off x="7571250" y="4704250"/>
            <a:ext cx="548699" cy="392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49</a:t>
            </a:fld>
            <a:endParaRPr lang="fr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221950" y="167700"/>
            <a:ext cx="4367699" cy="554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/>
              <a:t>Ce qu’il faut faire :</a:t>
            </a:r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3587" y="201050"/>
            <a:ext cx="3432425" cy="4588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7571250" y="4704250"/>
            <a:ext cx="548699" cy="392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5</a:t>
            </a:fld>
            <a:endParaRPr lang="fr"/>
          </a:p>
        </p:txBody>
      </p:sp>
      <p:sp>
        <p:nvSpPr>
          <p:cNvPr id="110" name="Shape 110"/>
          <p:cNvSpPr txBox="1"/>
          <p:nvPr/>
        </p:nvSpPr>
        <p:spPr>
          <a:xfrm>
            <a:off x="152400" y="2273175"/>
            <a:ext cx="3885900" cy="79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 sz="28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Identifier / Expliciter</a:t>
            </a:r>
          </a:p>
        </p:txBody>
      </p:sp>
      <p:cxnSp>
        <p:nvCxnSpPr>
          <p:cNvPr id="111" name="Shape 111"/>
          <p:cNvCxnSpPr/>
          <p:nvPr/>
        </p:nvCxnSpPr>
        <p:spPr>
          <a:xfrm rot="10800000">
            <a:off x="4611900" y="2692600"/>
            <a:ext cx="429299" cy="17399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stealth" w="lg" len="lg"/>
            <a:tailEnd type="none" w="lg" len="lg"/>
          </a:ln>
        </p:spPr>
      </p:cxnSp>
      <p:cxnSp>
        <p:nvCxnSpPr>
          <p:cNvPr id="112" name="Shape 112"/>
          <p:cNvCxnSpPr/>
          <p:nvPr/>
        </p:nvCxnSpPr>
        <p:spPr>
          <a:xfrm>
            <a:off x="5952875" y="3221275"/>
            <a:ext cx="603300" cy="12779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3" name="Shape 113"/>
          <p:cNvCxnSpPr/>
          <p:nvPr/>
        </p:nvCxnSpPr>
        <p:spPr>
          <a:xfrm rot="10800000" flipH="1">
            <a:off x="4966550" y="2026199"/>
            <a:ext cx="835499" cy="579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4" name="Shape 114"/>
          <p:cNvSpPr txBox="1"/>
          <p:nvPr/>
        </p:nvSpPr>
        <p:spPr>
          <a:xfrm>
            <a:off x="4933250" y="1661400"/>
            <a:ext cx="1021200" cy="44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 front of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4396375" y="2815675"/>
            <a:ext cx="739500" cy="44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behind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5847650" y="2880600"/>
            <a:ext cx="1021200" cy="44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 front of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Shape 834"/>
          <p:cNvSpPr txBox="1">
            <a:spLocks noGrp="1"/>
          </p:cNvSpPr>
          <p:nvPr>
            <p:ph type="title"/>
          </p:nvPr>
        </p:nvSpPr>
        <p:spPr>
          <a:xfrm>
            <a:off x="457200" y="-226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/>
              <a:t>Exemple </a:t>
            </a:r>
            <a:r>
              <a:rPr lang="fr" sz="2400" b="0"/>
              <a:t>de résultats</a:t>
            </a:r>
          </a:p>
        </p:txBody>
      </p:sp>
      <p:sp>
        <p:nvSpPr>
          <p:cNvPr id="835" name="Shape 835"/>
          <p:cNvSpPr txBox="1">
            <a:spLocks noGrp="1"/>
          </p:cNvSpPr>
          <p:nvPr>
            <p:ph type="body" idx="1"/>
          </p:nvPr>
        </p:nvSpPr>
        <p:spPr>
          <a:xfrm>
            <a:off x="457200" y="739350"/>
            <a:ext cx="8229600" cy="4186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fr" sz="1400">
                <a:latin typeface="Consolas"/>
                <a:ea typeface="Consolas"/>
                <a:cs typeface="Consolas"/>
                <a:sym typeface="Consolas"/>
              </a:rPr>
              <a:t>&lt;?xml version="1.0"?&gt; 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1400">
                <a:latin typeface="Consolas"/>
                <a:ea typeface="Consolas"/>
                <a:cs typeface="Consolas"/>
                <a:sym typeface="Consolas"/>
              </a:rPr>
              <a:t>&lt;sparql xmlns="http://www.w3.org/2005/sparql-results#" &gt;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1400">
                <a:latin typeface="Consolas"/>
                <a:ea typeface="Consolas"/>
                <a:cs typeface="Consolas"/>
                <a:sym typeface="Consolas"/>
              </a:rPr>
              <a:t> &lt;head&gt; 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fr" sz="1400">
                <a:latin typeface="Consolas"/>
                <a:ea typeface="Consolas"/>
                <a:cs typeface="Consolas"/>
                <a:sym typeface="Consolas"/>
              </a:rPr>
              <a:t>&lt;variable name="</a:t>
            </a:r>
            <a:r>
              <a:rPr lang="fr" sz="14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person</a:t>
            </a:r>
            <a:r>
              <a:rPr lang="fr" sz="1400">
                <a:latin typeface="Consolas"/>
                <a:ea typeface="Consolas"/>
                <a:cs typeface="Consolas"/>
                <a:sym typeface="Consolas"/>
              </a:rPr>
              <a:t>"/&gt; 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fr" sz="1400">
                <a:latin typeface="Consolas"/>
                <a:ea typeface="Consolas"/>
                <a:cs typeface="Consolas"/>
                <a:sym typeface="Consolas"/>
              </a:rPr>
              <a:t>&lt;variable name="</a:t>
            </a:r>
            <a:r>
              <a:rPr lang="fr" sz="14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name</a:t>
            </a:r>
            <a:r>
              <a:rPr lang="fr" sz="1400">
                <a:latin typeface="Consolas"/>
                <a:ea typeface="Consolas"/>
                <a:cs typeface="Consolas"/>
                <a:sym typeface="Consolas"/>
              </a:rPr>
              <a:t>"/&gt; 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1400">
                <a:latin typeface="Consolas"/>
                <a:ea typeface="Consolas"/>
                <a:cs typeface="Consolas"/>
                <a:sym typeface="Consolas"/>
              </a:rPr>
              <a:t>&lt;/head&gt;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1400">
                <a:latin typeface="Consolas"/>
                <a:ea typeface="Consolas"/>
                <a:cs typeface="Consolas"/>
                <a:sym typeface="Consolas"/>
              </a:rPr>
              <a:t>&lt;results ordered="false" distinct="false"&gt; 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fr" sz="1400">
                <a:latin typeface="Consolas"/>
                <a:ea typeface="Consolas"/>
                <a:cs typeface="Consolas"/>
                <a:sym typeface="Consolas"/>
              </a:rPr>
              <a:t>&lt;result&gt;</a:t>
            </a:r>
          </a:p>
          <a:p>
            <a:pPr marL="914400" lvl="0" indent="0" rtl="0">
              <a:spcBef>
                <a:spcPts val="0"/>
              </a:spcBef>
              <a:buNone/>
            </a:pPr>
            <a:r>
              <a:rPr lang="fr" sz="1400"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fr" sz="14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binding</a:t>
            </a:r>
            <a:r>
              <a:rPr lang="fr" sz="1400">
                <a:latin typeface="Consolas"/>
                <a:ea typeface="Consolas"/>
                <a:cs typeface="Consolas"/>
                <a:sym typeface="Consolas"/>
              </a:rPr>
              <a:t> name="</a:t>
            </a:r>
            <a:r>
              <a:rPr lang="fr" sz="1400">
                <a:solidFill>
                  <a:srgbClr val="0B0080"/>
                </a:solidFill>
                <a:latin typeface="Consolas"/>
                <a:ea typeface="Consolas"/>
                <a:cs typeface="Consolas"/>
                <a:sym typeface="Consolas"/>
              </a:rPr>
              <a:t>person</a:t>
            </a:r>
            <a:r>
              <a:rPr lang="fr" sz="1400">
                <a:latin typeface="Consolas"/>
                <a:ea typeface="Consolas"/>
                <a:cs typeface="Consolas"/>
                <a:sym typeface="Consolas"/>
              </a:rPr>
              <a:t>"&gt;</a:t>
            </a:r>
          </a:p>
          <a:p>
            <a:pPr marL="914400" lvl="0" indent="457200" rtl="0">
              <a:spcBef>
                <a:spcPts val="0"/>
              </a:spcBef>
              <a:buNone/>
            </a:pPr>
            <a:r>
              <a:rPr lang="fr" sz="14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fr" sz="1400">
                <a:solidFill>
                  <a:srgbClr val="0B0080"/>
                </a:solidFill>
                <a:latin typeface="Consolas"/>
                <a:ea typeface="Consolas"/>
                <a:cs typeface="Consolas"/>
                <a:sym typeface="Consolas"/>
              </a:rPr>
              <a:t>&lt;uri&gt;</a:t>
            </a:r>
            <a:r>
              <a:rPr lang="fr" sz="14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http://www.exemple.fr/schema#TBL</a:t>
            </a:r>
            <a:r>
              <a:rPr lang="fr" sz="1400">
                <a:solidFill>
                  <a:srgbClr val="0B0080"/>
                </a:solidFill>
                <a:latin typeface="Consolas"/>
                <a:ea typeface="Consolas"/>
                <a:cs typeface="Consolas"/>
                <a:sym typeface="Consolas"/>
              </a:rPr>
              <a:t>&lt;/uri&gt;</a:t>
            </a:r>
            <a:r>
              <a:rPr lang="fr" sz="1400">
                <a:latin typeface="Consolas"/>
                <a:ea typeface="Consolas"/>
                <a:cs typeface="Consolas"/>
                <a:sym typeface="Consolas"/>
              </a:rPr>
              <a:t> </a:t>
            </a:r>
          </a:p>
          <a:p>
            <a:pPr marL="914400" lvl="0" indent="0" rtl="0">
              <a:spcBef>
                <a:spcPts val="0"/>
              </a:spcBef>
              <a:buNone/>
            </a:pPr>
            <a:r>
              <a:rPr lang="fr" sz="1400">
                <a:latin typeface="Consolas"/>
                <a:ea typeface="Consolas"/>
                <a:cs typeface="Consolas"/>
                <a:sym typeface="Consolas"/>
              </a:rPr>
              <a:t>&lt;/binding&gt; </a:t>
            </a:r>
          </a:p>
          <a:p>
            <a:pPr marL="914400" lvl="0" indent="0" rtl="0">
              <a:spcBef>
                <a:spcPts val="0"/>
              </a:spcBef>
              <a:buNone/>
            </a:pPr>
            <a:r>
              <a:rPr lang="fr" sz="1400"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fr" sz="14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binding</a:t>
            </a:r>
            <a:r>
              <a:rPr lang="fr" sz="1400">
                <a:latin typeface="Consolas"/>
                <a:ea typeface="Consolas"/>
                <a:cs typeface="Consolas"/>
                <a:sym typeface="Consolas"/>
              </a:rPr>
              <a:t> name="</a:t>
            </a:r>
            <a:r>
              <a:rPr lang="fr" sz="1400">
                <a:solidFill>
                  <a:srgbClr val="0B0080"/>
                </a:solidFill>
                <a:latin typeface="Consolas"/>
                <a:ea typeface="Consolas"/>
                <a:cs typeface="Consolas"/>
                <a:sym typeface="Consolas"/>
              </a:rPr>
              <a:t>name</a:t>
            </a:r>
            <a:r>
              <a:rPr lang="fr" sz="1400">
                <a:latin typeface="Consolas"/>
                <a:ea typeface="Consolas"/>
                <a:cs typeface="Consolas"/>
                <a:sym typeface="Consolas"/>
              </a:rPr>
              <a:t>"&gt;</a:t>
            </a:r>
          </a:p>
          <a:p>
            <a:pPr marL="914400" lvl="0" indent="0" rtl="0">
              <a:spcBef>
                <a:spcPts val="0"/>
              </a:spcBef>
              <a:buNone/>
            </a:pPr>
            <a:r>
              <a:rPr lang="fr" sz="1400">
                <a:solidFill>
                  <a:srgbClr val="0B0080"/>
                </a:solidFill>
                <a:latin typeface="Consolas"/>
                <a:ea typeface="Consolas"/>
                <a:cs typeface="Consolas"/>
                <a:sym typeface="Consolas"/>
              </a:rPr>
              <a:t> 	&lt;literal&gt;</a:t>
            </a:r>
            <a:r>
              <a:rPr lang="fr" sz="14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Berners-Lee</a:t>
            </a:r>
            <a:r>
              <a:rPr lang="fr" sz="1400">
                <a:solidFill>
                  <a:srgbClr val="0B0080"/>
                </a:solidFill>
                <a:latin typeface="Consolas"/>
                <a:ea typeface="Consolas"/>
                <a:cs typeface="Consolas"/>
                <a:sym typeface="Consolas"/>
              </a:rPr>
              <a:t>&lt;/literal&gt; </a:t>
            </a:r>
          </a:p>
          <a:p>
            <a:pPr marL="914400" lvl="0" indent="0" rtl="0">
              <a:spcBef>
                <a:spcPts val="0"/>
              </a:spcBef>
              <a:buNone/>
            </a:pPr>
            <a:r>
              <a:rPr lang="fr" sz="1400">
                <a:latin typeface="Consolas"/>
                <a:ea typeface="Consolas"/>
                <a:cs typeface="Consolas"/>
                <a:sym typeface="Consolas"/>
              </a:rPr>
              <a:t>&lt;/binding&gt; 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fr" sz="1400">
                <a:latin typeface="Consolas"/>
                <a:ea typeface="Consolas"/>
                <a:cs typeface="Consolas"/>
                <a:sym typeface="Consolas"/>
              </a:rPr>
              <a:t>&lt;/result&gt;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fr" sz="1400">
                <a:latin typeface="Consolas"/>
                <a:ea typeface="Consolas"/>
                <a:cs typeface="Consolas"/>
                <a:sym typeface="Consolas"/>
              </a:rPr>
              <a:t>&lt;result&gt;</a:t>
            </a:r>
          </a:p>
          <a:p>
            <a:pPr lvl="0">
              <a:spcBef>
                <a:spcPts val="0"/>
              </a:spcBef>
              <a:buNone/>
            </a:pPr>
            <a:endParaRPr sz="14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36" name="Shape 836"/>
          <p:cNvSpPr txBox="1">
            <a:spLocks noGrp="1"/>
          </p:cNvSpPr>
          <p:nvPr>
            <p:ph type="sldNum" idx="12"/>
          </p:nvPr>
        </p:nvSpPr>
        <p:spPr>
          <a:xfrm>
            <a:off x="7571250" y="4704250"/>
            <a:ext cx="548699" cy="392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50</a:t>
            </a:fld>
            <a:endParaRPr lang="fr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Shape 841"/>
          <p:cNvSpPr txBox="1">
            <a:spLocks noGrp="1"/>
          </p:cNvSpPr>
          <p:nvPr>
            <p:ph type="title"/>
          </p:nvPr>
        </p:nvSpPr>
        <p:spPr>
          <a:xfrm>
            <a:off x="232200" y="131737"/>
            <a:ext cx="8229600" cy="441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/>
              <a:t>FILTER: </a:t>
            </a:r>
            <a:r>
              <a:rPr lang="fr" b="0"/>
              <a:t>Les personnes de plus de 18 ans</a:t>
            </a:r>
            <a:r>
              <a:rPr lang="fr"/>
              <a:t>  </a:t>
            </a:r>
          </a:p>
        </p:txBody>
      </p:sp>
      <p:sp>
        <p:nvSpPr>
          <p:cNvPr id="842" name="Shape 842"/>
          <p:cNvSpPr txBox="1">
            <a:spLocks noGrp="1"/>
          </p:cNvSpPr>
          <p:nvPr>
            <p:ph type="body" idx="1"/>
          </p:nvPr>
        </p:nvSpPr>
        <p:spPr>
          <a:xfrm>
            <a:off x="457200" y="93690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 sz="1800">
                <a:latin typeface="Consolas"/>
                <a:ea typeface="Consolas"/>
                <a:cs typeface="Consolas"/>
                <a:sym typeface="Consolas"/>
              </a:rPr>
              <a:t>PREFIX ex: &lt;http://www.exemple.fr/schema#&gt; 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1800">
                <a:latin typeface="Consolas"/>
                <a:ea typeface="Consolas"/>
                <a:cs typeface="Consolas"/>
                <a:sym typeface="Consolas"/>
              </a:rPr>
              <a:t>SELECT ?person ?name 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1800">
                <a:latin typeface="Consolas"/>
                <a:ea typeface="Consolas"/>
                <a:cs typeface="Consolas"/>
                <a:sym typeface="Consolas"/>
              </a:rPr>
              <a:t>WHERE { </a:t>
            </a:r>
          </a:p>
          <a:p>
            <a:pPr marL="457200" lvl="0" indent="457200" rtl="0">
              <a:spcBef>
                <a:spcPts val="0"/>
              </a:spcBef>
              <a:buNone/>
            </a:pPr>
            <a:r>
              <a:rPr lang="fr" sz="1800">
                <a:latin typeface="Consolas"/>
                <a:ea typeface="Consolas"/>
                <a:cs typeface="Consolas"/>
                <a:sym typeface="Consolas"/>
              </a:rPr>
              <a:t>?person rdf:type ex:Person.</a:t>
            </a:r>
          </a:p>
          <a:p>
            <a:pPr marL="457200" lvl="0" indent="457200" rtl="0">
              <a:spcBef>
                <a:spcPts val="0"/>
              </a:spcBef>
              <a:buNone/>
            </a:pPr>
            <a:r>
              <a:rPr lang="fr" sz="1800">
                <a:latin typeface="Consolas"/>
                <a:ea typeface="Consolas"/>
                <a:cs typeface="Consolas"/>
                <a:sym typeface="Consolas"/>
              </a:rPr>
              <a:t>?person ex:name ?name. </a:t>
            </a:r>
          </a:p>
          <a:p>
            <a:pPr marL="457200" lvl="0" indent="457200" rtl="0">
              <a:spcBef>
                <a:spcPts val="0"/>
              </a:spcBef>
              <a:buNone/>
            </a:pPr>
            <a:r>
              <a:rPr lang="fr" sz="1800">
                <a:latin typeface="Consolas"/>
                <a:ea typeface="Consolas"/>
                <a:cs typeface="Consolas"/>
                <a:sym typeface="Consolas"/>
              </a:rPr>
              <a:t>?person ex:age ?age. </a:t>
            </a:r>
          </a:p>
          <a:p>
            <a:pPr marL="457200" lvl="0" indent="457200" rtl="0">
              <a:spcBef>
                <a:spcPts val="0"/>
              </a:spcBef>
              <a:buNone/>
            </a:pPr>
            <a:r>
              <a:rPr lang="fr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FILTER (?age &gt; 17).</a:t>
            </a:r>
          </a:p>
          <a:p>
            <a:pPr marL="457200" lvl="0" indent="457200" rtl="0">
              <a:spcBef>
                <a:spcPts val="0"/>
              </a:spcBef>
              <a:buNone/>
            </a:pPr>
            <a:r>
              <a:rPr lang="fr" sz="1800">
                <a:latin typeface="Consolas"/>
                <a:ea typeface="Consolas"/>
                <a:cs typeface="Consolas"/>
                <a:sym typeface="Consolas"/>
              </a:rPr>
              <a:t> }</a:t>
            </a:r>
          </a:p>
          <a:p>
            <a:pPr marL="1828800" lvl="0" indent="457200">
              <a:spcBef>
                <a:spcPts val="0"/>
              </a:spcBef>
              <a:buNone/>
            </a:pPr>
            <a:endParaRPr/>
          </a:p>
        </p:txBody>
      </p:sp>
      <p:sp>
        <p:nvSpPr>
          <p:cNvPr id="843" name="Shape 843"/>
          <p:cNvSpPr txBox="1">
            <a:spLocks noGrp="1"/>
          </p:cNvSpPr>
          <p:nvPr>
            <p:ph type="sldNum" idx="12"/>
          </p:nvPr>
        </p:nvSpPr>
        <p:spPr>
          <a:xfrm>
            <a:off x="7571250" y="4704250"/>
            <a:ext cx="548699" cy="392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51</a:t>
            </a:fld>
            <a:endParaRPr lang="fr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Shape 848"/>
          <p:cNvSpPr txBox="1">
            <a:spLocks noGrp="1"/>
          </p:cNvSpPr>
          <p:nvPr>
            <p:ph type="title"/>
          </p:nvPr>
        </p:nvSpPr>
        <p:spPr>
          <a:xfrm>
            <a:off x="232200" y="131737"/>
            <a:ext cx="8229600" cy="441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/>
              <a:t>OPTIONAL : </a:t>
            </a:r>
            <a:r>
              <a:rPr lang="fr" sz="2400" b="0"/>
              <a:t>retourne l'âge si disponible</a:t>
            </a:r>
          </a:p>
        </p:txBody>
      </p:sp>
      <p:sp>
        <p:nvSpPr>
          <p:cNvPr id="849" name="Shape 849"/>
          <p:cNvSpPr txBox="1">
            <a:spLocks noGrp="1"/>
          </p:cNvSpPr>
          <p:nvPr>
            <p:ph type="body" idx="1"/>
          </p:nvPr>
        </p:nvSpPr>
        <p:spPr>
          <a:xfrm>
            <a:off x="457200" y="93690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 sz="1800">
                <a:latin typeface="Consolas"/>
                <a:ea typeface="Consolas"/>
                <a:cs typeface="Consolas"/>
                <a:sym typeface="Consolas"/>
              </a:rPr>
              <a:t>PREFIX ex: &lt;http://www.exemple.fr/schema#&gt; 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1800">
                <a:latin typeface="Consolas"/>
                <a:ea typeface="Consolas"/>
                <a:cs typeface="Consolas"/>
                <a:sym typeface="Consolas"/>
              </a:rPr>
              <a:t>SELECT ?person ?name ?age 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1800">
                <a:latin typeface="Consolas"/>
                <a:ea typeface="Consolas"/>
                <a:cs typeface="Consolas"/>
                <a:sym typeface="Consolas"/>
              </a:rPr>
              <a:t>WHERE { </a:t>
            </a:r>
          </a:p>
          <a:p>
            <a:pPr marL="457200" lvl="0" indent="457200" rtl="0">
              <a:spcBef>
                <a:spcPts val="0"/>
              </a:spcBef>
              <a:buNone/>
            </a:pPr>
            <a:r>
              <a:rPr lang="fr" sz="1800">
                <a:latin typeface="Consolas"/>
                <a:ea typeface="Consolas"/>
                <a:cs typeface="Consolas"/>
                <a:sym typeface="Consolas"/>
              </a:rPr>
              <a:t>?person rdf:type ex:Person. </a:t>
            </a:r>
          </a:p>
          <a:p>
            <a:pPr marL="457200" lvl="0" indent="457200" rtl="0">
              <a:spcBef>
                <a:spcPts val="0"/>
              </a:spcBef>
              <a:buNone/>
            </a:pPr>
            <a:r>
              <a:rPr lang="fr" sz="1800">
                <a:latin typeface="Consolas"/>
                <a:ea typeface="Consolas"/>
                <a:cs typeface="Consolas"/>
                <a:sym typeface="Consolas"/>
              </a:rPr>
              <a:t>?person ex:name ?name . </a:t>
            </a:r>
          </a:p>
          <a:p>
            <a:pPr marL="457200" lvl="0" indent="457200" rtl="0">
              <a:spcBef>
                <a:spcPts val="0"/>
              </a:spcBef>
              <a:buNone/>
            </a:pPr>
            <a:r>
              <a:rPr lang="fr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OPTIONAL { ?person ex:age ?age }</a:t>
            </a:r>
            <a:r>
              <a:rPr lang="fr" sz="1800">
                <a:latin typeface="Consolas"/>
                <a:ea typeface="Consolas"/>
                <a:cs typeface="Consolas"/>
                <a:sym typeface="Consolas"/>
              </a:rPr>
              <a:t> </a:t>
            </a:r>
          </a:p>
          <a:p>
            <a:pPr marL="457200" lvl="0" indent="38735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fr" sz="1800">
                <a:latin typeface="Consolas"/>
                <a:ea typeface="Consolas"/>
                <a:cs typeface="Consolas"/>
                <a:sym typeface="Consolas"/>
              </a:rPr>
              <a:t>}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0" name="Shape 850"/>
          <p:cNvSpPr txBox="1">
            <a:spLocks noGrp="1"/>
          </p:cNvSpPr>
          <p:nvPr>
            <p:ph type="sldNum" idx="12"/>
          </p:nvPr>
        </p:nvSpPr>
        <p:spPr>
          <a:xfrm>
            <a:off x="7571250" y="4704250"/>
            <a:ext cx="548699" cy="392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52</a:t>
            </a:fld>
            <a:endParaRPr lang="fr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Shape 855"/>
          <p:cNvSpPr txBox="1">
            <a:spLocks noGrp="1"/>
          </p:cNvSpPr>
          <p:nvPr>
            <p:ph type="title"/>
          </p:nvPr>
        </p:nvSpPr>
        <p:spPr>
          <a:xfrm>
            <a:off x="99450" y="0"/>
            <a:ext cx="8945099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/>
              <a:t>UNION </a:t>
            </a:r>
            <a:r>
              <a:rPr lang="fr" sz="2000"/>
              <a:t>pour donner des modèles alternatifs dans une requête</a:t>
            </a:r>
          </a:p>
        </p:txBody>
      </p:sp>
      <p:sp>
        <p:nvSpPr>
          <p:cNvPr id="856" name="Shape 856"/>
          <p:cNvSpPr txBox="1">
            <a:spLocks noGrp="1"/>
          </p:cNvSpPr>
          <p:nvPr>
            <p:ph type="body" idx="1"/>
          </p:nvPr>
        </p:nvSpPr>
        <p:spPr>
          <a:xfrm>
            <a:off x="457200" y="1019775"/>
            <a:ext cx="8229600" cy="390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 sz="1800">
                <a:latin typeface="Consolas"/>
                <a:ea typeface="Consolas"/>
                <a:cs typeface="Consolas"/>
                <a:sym typeface="Consolas"/>
              </a:rPr>
              <a:t>PREFIX ex: &lt;http://www.exemple.fr/schema#&gt; 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1800">
                <a:latin typeface="Consolas"/>
                <a:ea typeface="Consolas"/>
                <a:cs typeface="Consolas"/>
                <a:sym typeface="Consolas"/>
              </a:rPr>
              <a:t>SELECT ?name 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1800">
                <a:latin typeface="Consolas"/>
                <a:ea typeface="Consolas"/>
                <a:cs typeface="Consolas"/>
                <a:sym typeface="Consolas"/>
              </a:rPr>
              <a:t>WHERE { </a:t>
            </a:r>
          </a:p>
          <a:p>
            <a:pPr marL="914400" lvl="0" indent="457200" rtl="0">
              <a:spcBef>
                <a:spcPts val="0"/>
              </a:spcBef>
              <a:buNone/>
            </a:pPr>
            <a:r>
              <a:rPr lang="fr" sz="1800">
                <a:latin typeface="Consolas"/>
                <a:ea typeface="Consolas"/>
                <a:cs typeface="Consolas"/>
                <a:sym typeface="Consolas"/>
              </a:rPr>
              <a:t>?person ex:name ?name . </a:t>
            </a:r>
          </a:p>
          <a:p>
            <a:pPr marL="457200" lvl="0" indent="457200" rtl="0">
              <a:spcBef>
                <a:spcPts val="0"/>
              </a:spcBef>
              <a:buNone/>
            </a:pPr>
            <a:r>
              <a:rPr lang="fr" sz="1800">
                <a:latin typeface="Consolas"/>
                <a:ea typeface="Consolas"/>
                <a:cs typeface="Consolas"/>
                <a:sym typeface="Consolas"/>
              </a:rPr>
              <a:t>{ </a:t>
            </a:r>
          </a:p>
          <a:p>
            <a:pPr marL="914400" lvl="0" indent="457200" rtl="0">
              <a:spcBef>
                <a:spcPts val="0"/>
              </a:spcBef>
              <a:buNone/>
            </a:pPr>
            <a:r>
              <a:rPr lang="fr" sz="1800">
                <a:latin typeface="Consolas"/>
                <a:ea typeface="Consolas"/>
                <a:cs typeface="Consolas"/>
                <a:sym typeface="Consolas"/>
              </a:rPr>
              <a:t>{ ?person rdf:type ex:Adult. } </a:t>
            </a:r>
          </a:p>
          <a:p>
            <a:pPr marL="914400" lvl="0" indent="0" rtl="0">
              <a:spcBef>
                <a:spcPts val="0"/>
              </a:spcBef>
              <a:buNone/>
            </a:pPr>
            <a:r>
              <a:rPr lang="fr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UNION</a:t>
            </a:r>
            <a:r>
              <a:rPr lang="fr" sz="1800">
                <a:latin typeface="Consolas"/>
                <a:ea typeface="Consolas"/>
                <a:cs typeface="Consolas"/>
                <a:sym typeface="Consolas"/>
              </a:rPr>
              <a:t> </a:t>
            </a:r>
          </a:p>
          <a:p>
            <a:pPr marL="914400" lvl="0" indent="457200" rtl="0">
              <a:spcBef>
                <a:spcPts val="0"/>
              </a:spcBef>
              <a:buNone/>
            </a:pPr>
            <a:r>
              <a:rPr lang="fr" sz="1800">
                <a:latin typeface="Consolas"/>
                <a:ea typeface="Consolas"/>
                <a:cs typeface="Consolas"/>
                <a:sym typeface="Consolas"/>
              </a:rPr>
              <a:t>{ ?person ex:age ?age. </a:t>
            </a:r>
          </a:p>
          <a:p>
            <a:pPr marL="1371600" lvl="0" indent="457200" rtl="0">
              <a:spcBef>
                <a:spcPts val="0"/>
              </a:spcBef>
              <a:buNone/>
            </a:pPr>
            <a:r>
              <a:rPr lang="fr" sz="1800">
                <a:latin typeface="Consolas"/>
                <a:ea typeface="Consolas"/>
                <a:cs typeface="Consolas"/>
                <a:sym typeface="Consolas"/>
              </a:rPr>
              <a:t>FILTER (?age &gt; 17) </a:t>
            </a:r>
          </a:p>
          <a:p>
            <a:pPr marL="1371600" lvl="0" indent="0" rtl="0">
              <a:spcBef>
                <a:spcPts val="0"/>
              </a:spcBef>
              <a:buNone/>
            </a:pPr>
            <a:r>
              <a:rPr lang="fr" sz="1800">
                <a:latin typeface="Consolas"/>
                <a:ea typeface="Consolas"/>
                <a:cs typeface="Consolas"/>
                <a:sym typeface="Consolas"/>
              </a:rPr>
              <a:t>} </a:t>
            </a:r>
          </a:p>
          <a:p>
            <a:pPr marL="914400" lvl="0" indent="0" rtl="0">
              <a:spcBef>
                <a:spcPts val="0"/>
              </a:spcBef>
              <a:buNone/>
            </a:pPr>
            <a:r>
              <a:rPr lang="fr" sz="1800">
                <a:latin typeface="Consolas"/>
                <a:ea typeface="Consolas"/>
                <a:cs typeface="Consolas"/>
                <a:sym typeface="Consolas"/>
              </a:rPr>
              <a:t>}</a:t>
            </a: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fr" sz="1800">
                <a:latin typeface="Consolas"/>
                <a:ea typeface="Consolas"/>
                <a:cs typeface="Consolas"/>
                <a:sym typeface="Consolas"/>
              </a:rPr>
              <a:t> }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7" name="Shape 857"/>
          <p:cNvSpPr txBox="1">
            <a:spLocks noGrp="1"/>
          </p:cNvSpPr>
          <p:nvPr>
            <p:ph type="sldNum" idx="12"/>
          </p:nvPr>
        </p:nvSpPr>
        <p:spPr>
          <a:xfrm>
            <a:off x="7571250" y="4704250"/>
            <a:ext cx="548699" cy="392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53</a:t>
            </a:fld>
            <a:endParaRPr lang="fr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Shape 862"/>
          <p:cNvSpPr txBox="1">
            <a:spLocks noGrp="1"/>
          </p:cNvSpPr>
          <p:nvPr>
            <p:ph type="title"/>
          </p:nvPr>
        </p:nvSpPr>
        <p:spPr>
          <a:xfrm>
            <a:off x="232200" y="131737"/>
            <a:ext cx="8229600" cy="441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/>
              <a:t>ORDER BY &amp; LIMIT &amp; OFFSET</a:t>
            </a:r>
          </a:p>
        </p:txBody>
      </p:sp>
      <p:sp>
        <p:nvSpPr>
          <p:cNvPr id="863" name="Shape 863"/>
          <p:cNvSpPr txBox="1">
            <a:spLocks noGrp="1"/>
          </p:cNvSpPr>
          <p:nvPr>
            <p:ph type="body" idx="1"/>
          </p:nvPr>
        </p:nvSpPr>
        <p:spPr>
          <a:xfrm>
            <a:off x="457200" y="93690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fr" sz="1800">
                <a:latin typeface="Consolas"/>
                <a:ea typeface="Consolas"/>
                <a:cs typeface="Consolas"/>
                <a:sym typeface="Consolas"/>
              </a:rPr>
              <a:t>PREFIX ex: &lt;http://www.exemple.fr/schema#&gt;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fr" sz="1800">
                <a:latin typeface="Consolas"/>
                <a:ea typeface="Consolas"/>
                <a:cs typeface="Consolas"/>
                <a:sym typeface="Consolas"/>
              </a:rPr>
              <a:t>SELECT ?person ?name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fr" sz="1800">
                <a:latin typeface="Consolas"/>
                <a:ea typeface="Consolas"/>
                <a:cs typeface="Consolas"/>
                <a:sym typeface="Consolas"/>
              </a:rPr>
              <a:t>WHERE { </a:t>
            </a:r>
          </a:p>
          <a:p>
            <a:pPr marL="457200" lvl="0" indent="38735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fr" sz="1800">
                <a:latin typeface="Consolas"/>
                <a:ea typeface="Consolas"/>
                <a:cs typeface="Consolas"/>
                <a:sym typeface="Consolas"/>
              </a:rPr>
              <a:t>?person rdf:type ex:Person. </a:t>
            </a:r>
          </a:p>
          <a:p>
            <a:pPr marL="457200" lvl="0" indent="38735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fr" sz="1800">
                <a:latin typeface="Consolas"/>
                <a:ea typeface="Consolas"/>
                <a:cs typeface="Consolas"/>
                <a:sym typeface="Consolas"/>
              </a:rPr>
              <a:t>?person ex:name ?name . 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fr" sz="1800">
                <a:latin typeface="Consolas"/>
                <a:ea typeface="Consolas"/>
                <a:cs typeface="Consolas"/>
                <a:sym typeface="Consolas"/>
              </a:rPr>
              <a:t>}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fr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ORDER BY ?name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fr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LIMIT 20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fr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OFFSET 20</a:t>
            </a:r>
          </a:p>
          <a:p>
            <a:pPr lvl="0" indent="38735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64" name="Shape 864"/>
          <p:cNvSpPr txBox="1">
            <a:spLocks noGrp="1"/>
          </p:cNvSpPr>
          <p:nvPr>
            <p:ph type="sldNum" idx="12"/>
          </p:nvPr>
        </p:nvSpPr>
        <p:spPr>
          <a:xfrm>
            <a:off x="7571250" y="4704250"/>
            <a:ext cx="548699" cy="392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54</a:t>
            </a:fld>
            <a:endParaRPr lang="fr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Shape 869"/>
          <p:cNvSpPr txBox="1">
            <a:spLocks noGrp="1"/>
          </p:cNvSpPr>
          <p:nvPr>
            <p:ph type="title"/>
          </p:nvPr>
        </p:nvSpPr>
        <p:spPr>
          <a:xfrm>
            <a:off x="232200" y="131737"/>
            <a:ext cx="8229600" cy="441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/>
              <a:t>ASK ? “true” ou “false”</a:t>
            </a:r>
          </a:p>
        </p:txBody>
      </p:sp>
      <p:sp>
        <p:nvSpPr>
          <p:cNvPr id="870" name="Shape 870"/>
          <p:cNvSpPr txBox="1">
            <a:spLocks noGrp="1"/>
          </p:cNvSpPr>
          <p:nvPr>
            <p:ph type="body" idx="1"/>
          </p:nvPr>
        </p:nvSpPr>
        <p:spPr>
          <a:xfrm>
            <a:off x="457200" y="93690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 sz="1800">
                <a:latin typeface="Consolas"/>
                <a:ea typeface="Consolas"/>
                <a:cs typeface="Consolas"/>
                <a:sym typeface="Consolas"/>
              </a:rPr>
              <a:t>PREFIX ex: &lt;http://www.exemple.fr/schema#&gt; 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ASK</a:t>
            </a:r>
            <a:r>
              <a:rPr lang="fr" sz="1800">
                <a:latin typeface="Consolas"/>
                <a:ea typeface="Consolas"/>
                <a:cs typeface="Consolas"/>
                <a:sym typeface="Consolas"/>
              </a:rPr>
              <a:t> { </a:t>
            </a:r>
          </a:p>
          <a:p>
            <a:pPr marL="457200" lvl="0" indent="457200" rtl="0">
              <a:spcBef>
                <a:spcPts val="0"/>
              </a:spcBef>
              <a:buNone/>
            </a:pPr>
            <a:r>
              <a:rPr lang="fr" sz="1800">
                <a:latin typeface="Consolas"/>
                <a:ea typeface="Consolas"/>
                <a:cs typeface="Consolas"/>
                <a:sym typeface="Consolas"/>
              </a:rPr>
              <a:t>?person ex:age ?age. </a:t>
            </a:r>
          </a:p>
          <a:p>
            <a:pPr marL="457200" lvl="0" indent="457200" rtl="0">
              <a:spcBef>
                <a:spcPts val="0"/>
              </a:spcBef>
              <a:buNone/>
            </a:pPr>
            <a:r>
              <a:rPr lang="fr" sz="1800">
                <a:latin typeface="Consolas"/>
                <a:ea typeface="Consolas"/>
                <a:cs typeface="Consolas"/>
                <a:sym typeface="Consolas"/>
              </a:rPr>
              <a:t>FILTER (?age &gt; 17) </a:t>
            </a:r>
          </a:p>
          <a:p>
            <a:pPr marL="457200" lvl="0" indent="-6985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fr" sz="1800">
                <a:latin typeface="Consolas"/>
                <a:ea typeface="Consolas"/>
                <a:cs typeface="Consolas"/>
                <a:sym typeface="Consolas"/>
              </a:rPr>
              <a:t> }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fr"/>
              <a:t>Y a t-il une personne âgée de plus de 17 ?</a:t>
            </a:r>
          </a:p>
        </p:txBody>
      </p:sp>
      <p:sp>
        <p:nvSpPr>
          <p:cNvPr id="871" name="Shape 871"/>
          <p:cNvSpPr txBox="1">
            <a:spLocks noGrp="1"/>
          </p:cNvSpPr>
          <p:nvPr>
            <p:ph type="sldNum" idx="12"/>
          </p:nvPr>
        </p:nvSpPr>
        <p:spPr>
          <a:xfrm>
            <a:off x="7571250" y="4704250"/>
            <a:ext cx="548699" cy="392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55</a:t>
            </a:fld>
            <a:endParaRPr lang="fr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Shape 876"/>
          <p:cNvSpPr txBox="1">
            <a:spLocks noGrp="1"/>
          </p:cNvSpPr>
          <p:nvPr>
            <p:ph type="title"/>
          </p:nvPr>
        </p:nvSpPr>
        <p:spPr>
          <a:xfrm>
            <a:off x="232200" y="131737"/>
            <a:ext cx="8229600" cy="441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/>
              <a:t>CONSTRUCT</a:t>
            </a:r>
          </a:p>
        </p:txBody>
      </p:sp>
      <p:sp>
        <p:nvSpPr>
          <p:cNvPr id="877" name="Shape 877"/>
          <p:cNvSpPr txBox="1">
            <a:spLocks noGrp="1"/>
          </p:cNvSpPr>
          <p:nvPr>
            <p:ph type="body" idx="1"/>
          </p:nvPr>
        </p:nvSpPr>
        <p:spPr>
          <a:xfrm>
            <a:off x="457200" y="93690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 sz="1800">
                <a:latin typeface="Consolas"/>
                <a:ea typeface="Consolas"/>
                <a:cs typeface="Consolas"/>
                <a:sym typeface="Consolas"/>
              </a:rPr>
              <a:t>PREFIX ex: &lt;http://www.exemple.fr/schema#&gt; 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fr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CONSTRUCT</a:t>
            </a:r>
            <a:r>
              <a:rPr lang="fr" sz="1800">
                <a:latin typeface="Consolas"/>
                <a:ea typeface="Consolas"/>
                <a:cs typeface="Consolas"/>
                <a:sym typeface="Consolas"/>
              </a:rPr>
              <a:t>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fr" sz="1800">
                <a:latin typeface="Consolas"/>
                <a:ea typeface="Consolas"/>
                <a:cs typeface="Consolas"/>
                <a:sym typeface="Consolas"/>
              </a:rPr>
              <a:t>{ 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fr" sz="1800">
                <a:latin typeface="Consolas"/>
                <a:ea typeface="Consolas"/>
                <a:cs typeface="Consolas"/>
                <a:sym typeface="Consolas"/>
              </a:rPr>
              <a:t>?person rdf:type ex:Adult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fr" sz="1800">
                <a:latin typeface="Consolas"/>
                <a:ea typeface="Consolas"/>
                <a:cs typeface="Consolas"/>
                <a:sym typeface="Consolas"/>
              </a:rPr>
              <a:t>}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fr" sz="1800">
                <a:latin typeface="Consolas"/>
                <a:ea typeface="Consolas"/>
                <a:cs typeface="Consolas"/>
                <a:sym typeface="Consolas"/>
              </a:rPr>
              <a:t>WHERE { </a:t>
            </a:r>
          </a:p>
          <a:p>
            <a:pPr marL="914400" lvl="0" indent="457200" rtl="0">
              <a:spcBef>
                <a:spcPts val="0"/>
              </a:spcBef>
              <a:buNone/>
            </a:pPr>
            <a:r>
              <a:rPr lang="fr" sz="1800">
                <a:latin typeface="Consolas"/>
                <a:ea typeface="Consolas"/>
                <a:cs typeface="Consolas"/>
                <a:sym typeface="Consolas"/>
              </a:rPr>
              <a:t>?person ex:age ?age</a:t>
            </a:r>
          </a:p>
          <a:p>
            <a:pPr marL="914400" lvl="0" indent="457200" rtl="0">
              <a:spcBef>
                <a:spcPts val="0"/>
              </a:spcBef>
              <a:buNone/>
            </a:pPr>
            <a:r>
              <a:rPr lang="fr" sz="1800">
                <a:latin typeface="Consolas"/>
                <a:ea typeface="Consolas"/>
                <a:cs typeface="Consolas"/>
                <a:sym typeface="Consolas"/>
              </a:rPr>
              <a:t> FILTER (?age &gt; 17) </a:t>
            </a:r>
          </a:p>
          <a:p>
            <a:pPr marL="457200" lvl="0" indent="457200" rtl="0">
              <a:spcBef>
                <a:spcPts val="0"/>
              </a:spcBef>
              <a:buNone/>
            </a:pPr>
            <a:r>
              <a:rPr lang="fr" sz="1800"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  <p:sp>
        <p:nvSpPr>
          <p:cNvPr id="878" name="Shape 878"/>
          <p:cNvSpPr txBox="1">
            <a:spLocks noGrp="1"/>
          </p:cNvSpPr>
          <p:nvPr>
            <p:ph type="sldNum" idx="12"/>
          </p:nvPr>
        </p:nvSpPr>
        <p:spPr>
          <a:xfrm>
            <a:off x="7571250" y="4704250"/>
            <a:ext cx="548699" cy="392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56</a:t>
            </a:fld>
            <a:endParaRPr lang="fr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Shape 883"/>
          <p:cNvSpPr/>
          <p:nvPr/>
        </p:nvSpPr>
        <p:spPr>
          <a:xfrm>
            <a:off x="2969625" y="3204425"/>
            <a:ext cx="913800" cy="342899"/>
          </a:xfrm>
          <a:prstGeom prst="cube">
            <a:avLst>
              <a:gd name="adj" fmla="val 25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 sz="1000"/>
              <a:t>Application</a:t>
            </a:r>
          </a:p>
        </p:txBody>
      </p:sp>
      <p:sp>
        <p:nvSpPr>
          <p:cNvPr id="884" name="Shape 884"/>
          <p:cNvSpPr txBox="1">
            <a:spLocks noGrp="1"/>
          </p:cNvSpPr>
          <p:nvPr>
            <p:ph type="title"/>
          </p:nvPr>
        </p:nvSpPr>
        <p:spPr>
          <a:xfrm>
            <a:off x="107850" y="158776"/>
            <a:ext cx="8229600" cy="485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/>
              <a:t>SPARQL : </a:t>
            </a:r>
            <a:r>
              <a:rPr lang="fr" sz="2400"/>
              <a:t>API universelle d'accès aux données ?</a:t>
            </a:r>
          </a:p>
        </p:txBody>
      </p:sp>
      <p:sp>
        <p:nvSpPr>
          <p:cNvPr id="885" name="Shape 885"/>
          <p:cNvSpPr/>
          <p:nvPr/>
        </p:nvSpPr>
        <p:spPr>
          <a:xfrm>
            <a:off x="306750" y="2311200"/>
            <a:ext cx="631550" cy="485700"/>
          </a:xfrm>
          <a:prstGeom prst="flowChartMagneticDisk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" sz="1000"/>
              <a:t>Data</a:t>
            </a:r>
          </a:p>
        </p:txBody>
      </p:sp>
      <p:sp>
        <p:nvSpPr>
          <p:cNvPr id="886" name="Shape 886"/>
          <p:cNvSpPr/>
          <p:nvPr/>
        </p:nvSpPr>
        <p:spPr>
          <a:xfrm>
            <a:off x="306750" y="3149400"/>
            <a:ext cx="631550" cy="485700"/>
          </a:xfrm>
          <a:prstGeom prst="flowChartMagneticDisk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" sz="1000"/>
              <a:t>Data</a:t>
            </a:r>
          </a:p>
        </p:txBody>
      </p:sp>
      <p:sp>
        <p:nvSpPr>
          <p:cNvPr id="887" name="Shape 887"/>
          <p:cNvSpPr/>
          <p:nvPr/>
        </p:nvSpPr>
        <p:spPr>
          <a:xfrm>
            <a:off x="306750" y="4063800"/>
            <a:ext cx="631550" cy="485700"/>
          </a:xfrm>
          <a:prstGeom prst="flowChartMagneticDisk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" sz="1000"/>
              <a:t>Data</a:t>
            </a:r>
          </a:p>
        </p:txBody>
      </p:sp>
      <p:sp>
        <p:nvSpPr>
          <p:cNvPr id="888" name="Shape 888"/>
          <p:cNvSpPr/>
          <p:nvPr/>
        </p:nvSpPr>
        <p:spPr>
          <a:xfrm>
            <a:off x="1361250" y="2365950"/>
            <a:ext cx="947400" cy="377399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" sz="1000"/>
              <a:t>API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fr" sz="1000"/>
              <a:t>spécifique</a:t>
            </a:r>
          </a:p>
        </p:txBody>
      </p:sp>
      <p:sp>
        <p:nvSpPr>
          <p:cNvPr id="889" name="Shape 889"/>
          <p:cNvSpPr/>
          <p:nvPr/>
        </p:nvSpPr>
        <p:spPr>
          <a:xfrm>
            <a:off x="1361250" y="3204150"/>
            <a:ext cx="947400" cy="377399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" sz="1000"/>
              <a:t>API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fr" sz="1000"/>
              <a:t>spécifique</a:t>
            </a:r>
          </a:p>
        </p:txBody>
      </p:sp>
      <p:sp>
        <p:nvSpPr>
          <p:cNvPr id="890" name="Shape 890"/>
          <p:cNvSpPr/>
          <p:nvPr/>
        </p:nvSpPr>
        <p:spPr>
          <a:xfrm>
            <a:off x="1361250" y="4118550"/>
            <a:ext cx="947400" cy="377399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" sz="1000"/>
              <a:t>API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fr" sz="1000"/>
              <a:t>spécifique</a:t>
            </a:r>
          </a:p>
        </p:txBody>
      </p:sp>
      <p:cxnSp>
        <p:nvCxnSpPr>
          <p:cNvPr id="891" name="Shape 891"/>
          <p:cNvCxnSpPr/>
          <p:nvPr/>
        </p:nvCxnSpPr>
        <p:spPr>
          <a:xfrm>
            <a:off x="4053600" y="1142150"/>
            <a:ext cx="84900" cy="3776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lg" len="lg"/>
            <a:tailEnd type="none" w="lg" len="lg"/>
          </a:ln>
        </p:spPr>
      </p:cxnSp>
      <p:cxnSp>
        <p:nvCxnSpPr>
          <p:cNvPr id="892" name="Shape 892"/>
          <p:cNvCxnSpPr>
            <a:stCxn id="888" idx="1"/>
            <a:endCxn id="885" idx="4"/>
          </p:cNvCxnSpPr>
          <p:nvPr/>
        </p:nvCxnSpPr>
        <p:spPr>
          <a:xfrm rot="10800000">
            <a:off x="938250" y="2554049"/>
            <a:ext cx="423000" cy="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893" name="Shape 893"/>
          <p:cNvCxnSpPr>
            <a:stCxn id="889" idx="1"/>
            <a:endCxn id="886" idx="4"/>
          </p:cNvCxnSpPr>
          <p:nvPr/>
        </p:nvCxnSpPr>
        <p:spPr>
          <a:xfrm rot="10800000">
            <a:off x="938250" y="3392249"/>
            <a:ext cx="423000" cy="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894" name="Shape 894"/>
          <p:cNvCxnSpPr>
            <a:stCxn id="890" idx="1"/>
            <a:endCxn id="887" idx="4"/>
          </p:cNvCxnSpPr>
          <p:nvPr/>
        </p:nvCxnSpPr>
        <p:spPr>
          <a:xfrm rot="10800000">
            <a:off x="938250" y="4306649"/>
            <a:ext cx="423000" cy="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895" name="Shape 895"/>
          <p:cNvCxnSpPr>
            <a:stCxn id="883" idx="2"/>
            <a:endCxn id="889" idx="3"/>
          </p:cNvCxnSpPr>
          <p:nvPr/>
        </p:nvCxnSpPr>
        <p:spPr>
          <a:xfrm rot="10800000">
            <a:off x="2308725" y="3392937"/>
            <a:ext cx="660900" cy="25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96" name="Shape 896"/>
          <p:cNvCxnSpPr>
            <a:stCxn id="883" idx="0"/>
            <a:endCxn id="888" idx="3"/>
          </p:cNvCxnSpPr>
          <p:nvPr/>
        </p:nvCxnSpPr>
        <p:spPr>
          <a:xfrm rot="10800000">
            <a:off x="2308687" y="2554625"/>
            <a:ext cx="1160700" cy="649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97" name="Shape 897"/>
          <p:cNvCxnSpPr>
            <a:stCxn id="883" idx="3"/>
            <a:endCxn id="890" idx="3"/>
          </p:cNvCxnSpPr>
          <p:nvPr/>
        </p:nvCxnSpPr>
        <p:spPr>
          <a:xfrm flipH="1">
            <a:off x="2308762" y="3547324"/>
            <a:ext cx="1074900" cy="759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98" name="Shape 898"/>
          <p:cNvSpPr/>
          <p:nvPr/>
        </p:nvSpPr>
        <p:spPr>
          <a:xfrm>
            <a:off x="4387950" y="3969825"/>
            <a:ext cx="1208625" cy="948300"/>
          </a:xfrm>
          <a:prstGeom prst="flowChartMagneticDisk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" sz="1000">
                <a:latin typeface="Calibri"/>
                <a:ea typeface="Calibri"/>
                <a:cs typeface="Calibri"/>
                <a:sym typeface="Calibri"/>
              </a:rPr>
              <a:t>Data RDF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fr" sz="1000">
                <a:latin typeface="Calibri"/>
                <a:ea typeface="Calibri"/>
                <a:cs typeface="Calibri"/>
                <a:sym typeface="Calibri"/>
              </a:rPr>
              <a:t>+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fr" sz="1000">
                <a:latin typeface="Calibri"/>
                <a:ea typeface="Calibri"/>
                <a:cs typeface="Calibri"/>
                <a:sym typeface="Calibri"/>
              </a:rPr>
              <a:t>SPARQL endpoint</a:t>
            </a:r>
          </a:p>
        </p:txBody>
      </p:sp>
      <p:sp>
        <p:nvSpPr>
          <p:cNvPr id="899" name="Shape 899"/>
          <p:cNvSpPr/>
          <p:nvPr/>
        </p:nvSpPr>
        <p:spPr>
          <a:xfrm>
            <a:off x="4387950" y="2856225"/>
            <a:ext cx="1208625" cy="995100"/>
          </a:xfrm>
          <a:prstGeom prst="flowChartMagneticDisk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" sz="1000">
                <a:latin typeface="Calibri"/>
                <a:ea typeface="Calibri"/>
                <a:cs typeface="Calibri"/>
                <a:sym typeface="Calibri"/>
              </a:rPr>
              <a:t>Data RDF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fr" sz="1000">
                <a:latin typeface="Calibri"/>
                <a:ea typeface="Calibri"/>
                <a:cs typeface="Calibri"/>
                <a:sym typeface="Calibri"/>
              </a:rPr>
              <a:t>+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fr" sz="1000">
                <a:latin typeface="Calibri"/>
                <a:ea typeface="Calibri"/>
                <a:cs typeface="Calibri"/>
                <a:sym typeface="Calibri"/>
              </a:rPr>
              <a:t>SPARQL endpoint</a:t>
            </a:r>
          </a:p>
        </p:txBody>
      </p:sp>
      <p:sp>
        <p:nvSpPr>
          <p:cNvPr id="900" name="Shape 900"/>
          <p:cNvSpPr/>
          <p:nvPr/>
        </p:nvSpPr>
        <p:spPr>
          <a:xfrm>
            <a:off x="4387950" y="1836225"/>
            <a:ext cx="1208625" cy="948300"/>
          </a:xfrm>
          <a:prstGeom prst="flowChartMagneticDisk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" sz="1000">
                <a:latin typeface="Calibri"/>
                <a:ea typeface="Calibri"/>
                <a:cs typeface="Calibri"/>
                <a:sym typeface="Calibri"/>
              </a:rPr>
              <a:t>Data RDF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fr" sz="1000">
                <a:latin typeface="Calibri"/>
                <a:ea typeface="Calibri"/>
                <a:cs typeface="Calibri"/>
                <a:sym typeface="Calibri"/>
              </a:rPr>
              <a:t>+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fr" sz="1000">
                <a:latin typeface="Calibri"/>
                <a:ea typeface="Calibri"/>
                <a:cs typeface="Calibri"/>
                <a:sym typeface="Calibri"/>
              </a:rPr>
              <a:t>SPARQL endpoint</a:t>
            </a:r>
          </a:p>
        </p:txBody>
      </p:sp>
      <p:sp>
        <p:nvSpPr>
          <p:cNvPr id="901" name="Shape 901"/>
          <p:cNvSpPr/>
          <p:nvPr/>
        </p:nvSpPr>
        <p:spPr>
          <a:xfrm>
            <a:off x="6580300" y="3305550"/>
            <a:ext cx="707099" cy="2760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 sz="1000"/>
              <a:t>SPARQL</a:t>
            </a:r>
          </a:p>
        </p:txBody>
      </p:sp>
      <p:sp>
        <p:nvSpPr>
          <p:cNvPr id="902" name="Shape 902"/>
          <p:cNvSpPr/>
          <p:nvPr/>
        </p:nvSpPr>
        <p:spPr>
          <a:xfrm>
            <a:off x="7998950" y="3234400"/>
            <a:ext cx="913800" cy="342899"/>
          </a:xfrm>
          <a:prstGeom prst="cube">
            <a:avLst>
              <a:gd name="adj" fmla="val 25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 sz="1000"/>
              <a:t>Application</a:t>
            </a:r>
          </a:p>
        </p:txBody>
      </p:sp>
      <p:cxnSp>
        <p:nvCxnSpPr>
          <p:cNvPr id="903" name="Shape 903"/>
          <p:cNvCxnSpPr>
            <a:stCxn id="901" idx="1"/>
            <a:endCxn id="899" idx="4"/>
          </p:cNvCxnSpPr>
          <p:nvPr/>
        </p:nvCxnSpPr>
        <p:spPr>
          <a:xfrm rot="10800000">
            <a:off x="5596600" y="3353850"/>
            <a:ext cx="983700" cy="89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904" name="Shape 904"/>
          <p:cNvCxnSpPr>
            <a:stCxn id="901" idx="0"/>
            <a:endCxn id="900" idx="4"/>
          </p:cNvCxnSpPr>
          <p:nvPr/>
        </p:nvCxnSpPr>
        <p:spPr>
          <a:xfrm rot="10800000">
            <a:off x="5596449" y="2310450"/>
            <a:ext cx="1337400" cy="995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905" name="Shape 905"/>
          <p:cNvCxnSpPr>
            <a:stCxn id="901" idx="2"/>
            <a:endCxn id="898" idx="4"/>
          </p:cNvCxnSpPr>
          <p:nvPr/>
        </p:nvCxnSpPr>
        <p:spPr>
          <a:xfrm flipH="1">
            <a:off x="5596449" y="3581550"/>
            <a:ext cx="1337400" cy="862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906" name="Shape 906"/>
          <p:cNvCxnSpPr>
            <a:stCxn id="902" idx="2"/>
            <a:endCxn id="901" idx="3"/>
          </p:cNvCxnSpPr>
          <p:nvPr/>
        </p:nvCxnSpPr>
        <p:spPr>
          <a:xfrm rot="10800000">
            <a:off x="7287350" y="3443612"/>
            <a:ext cx="711600" cy="5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07" name="Shape 907"/>
          <p:cNvSpPr txBox="1"/>
          <p:nvPr/>
        </p:nvSpPr>
        <p:spPr>
          <a:xfrm>
            <a:off x="671850" y="1068712"/>
            <a:ext cx="2160900" cy="45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/>
              <a:t>Sans RDF et SPARQL</a:t>
            </a:r>
          </a:p>
        </p:txBody>
      </p:sp>
      <p:sp>
        <p:nvSpPr>
          <p:cNvPr id="908" name="Shape 908"/>
          <p:cNvSpPr txBox="1"/>
          <p:nvPr/>
        </p:nvSpPr>
        <p:spPr>
          <a:xfrm>
            <a:off x="5507100" y="1068712"/>
            <a:ext cx="2160900" cy="45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/>
              <a:t>Avec RDF et SPARQL</a:t>
            </a:r>
          </a:p>
        </p:txBody>
      </p:sp>
      <p:sp>
        <p:nvSpPr>
          <p:cNvPr id="909" name="Shape 909"/>
          <p:cNvSpPr txBox="1">
            <a:spLocks noGrp="1"/>
          </p:cNvSpPr>
          <p:nvPr>
            <p:ph type="sldNum" idx="12"/>
          </p:nvPr>
        </p:nvSpPr>
        <p:spPr>
          <a:xfrm>
            <a:off x="7571250" y="4704250"/>
            <a:ext cx="548699" cy="392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57</a:t>
            </a:fld>
            <a:endParaRPr lang="fr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Shape 914"/>
          <p:cNvSpPr txBox="1">
            <a:spLocks noGrp="1"/>
          </p:cNvSpPr>
          <p:nvPr>
            <p:ph type="sldNum" idx="12"/>
          </p:nvPr>
        </p:nvSpPr>
        <p:spPr>
          <a:xfrm>
            <a:off x="7571250" y="4704250"/>
            <a:ext cx="548699" cy="392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58</a:t>
            </a:fld>
            <a:endParaRPr lang="fr"/>
          </a:p>
        </p:txBody>
      </p:sp>
      <p:sp>
        <p:nvSpPr>
          <p:cNvPr id="915" name="Shape 915"/>
          <p:cNvSpPr txBox="1">
            <a:spLocks noGrp="1"/>
          </p:cNvSpPr>
          <p:nvPr>
            <p:ph type="body" idx="1"/>
          </p:nvPr>
        </p:nvSpPr>
        <p:spPr>
          <a:xfrm>
            <a:off x="533400" y="1962150"/>
            <a:ext cx="8229600" cy="922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" sz="3600"/>
              <a:t>Qui utilise le Web Sémantique 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0" name="Shape 9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525" y="290512"/>
            <a:ext cx="6076950" cy="4562475"/>
          </a:xfrm>
          <a:prstGeom prst="rect">
            <a:avLst/>
          </a:prstGeom>
          <a:noFill/>
          <a:ln>
            <a:noFill/>
          </a:ln>
        </p:spPr>
      </p:pic>
      <p:sp>
        <p:nvSpPr>
          <p:cNvPr id="921" name="Shape 921"/>
          <p:cNvSpPr txBox="1">
            <a:spLocks noGrp="1"/>
          </p:cNvSpPr>
          <p:nvPr>
            <p:ph type="sldNum" idx="12"/>
          </p:nvPr>
        </p:nvSpPr>
        <p:spPr>
          <a:xfrm>
            <a:off x="7571250" y="4704250"/>
            <a:ext cx="548699" cy="392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59</a:t>
            </a:fld>
            <a:endParaRPr lang="fr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232200" y="131737"/>
            <a:ext cx="8229600" cy="441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/>
              <a:t>Comment ?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93690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 dirty="0"/>
              <a:t>Utiliser une</a:t>
            </a:r>
          </a:p>
          <a:p>
            <a:pPr lvl="0" rtl="0">
              <a:spcBef>
                <a:spcPts val="0"/>
              </a:spcBef>
              <a:buNone/>
            </a:pPr>
            <a:r>
              <a:rPr lang="fr" dirty="0" smtClean="0">
                <a:solidFill>
                  <a:srgbClr val="FF0000"/>
                </a:solidFill>
              </a:rPr>
              <a:t>ontologie</a:t>
            </a:r>
            <a:r>
              <a:rPr lang="fr" dirty="0" smtClean="0"/>
              <a:t> </a:t>
            </a:r>
            <a:r>
              <a:rPr lang="fr" dirty="0">
                <a:solidFill>
                  <a:srgbClr val="000000"/>
                </a:solidFill>
              </a:rPr>
              <a:t>partagée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r>
              <a:rPr lang="fr" dirty="0"/>
              <a:t>                                    Que nous pouvons comprendre</a:t>
            </a:r>
          </a:p>
          <a:p>
            <a:pPr lvl="0" rtl="0">
              <a:spcBef>
                <a:spcPts val="0"/>
              </a:spcBef>
              <a:buNone/>
            </a:pPr>
            <a:r>
              <a:rPr lang="fr" dirty="0"/>
              <a:t>  						</a:t>
            </a:r>
          </a:p>
          <a:p>
            <a:pPr marL="1371600" lvl="0" indent="457200" rtl="0">
              <a:spcBef>
                <a:spcPts val="0"/>
              </a:spcBef>
              <a:buNone/>
            </a:pPr>
            <a:r>
              <a:rPr lang="fr" dirty="0"/>
              <a:t>Que la machine peut interpréter</a:t>
            </a:r>
          </a:p>
          <a:p>
            <a:pPr lvl="0" rtl="0">
              <a:spcBef>
                <a:spcPts val="0"/>
              </a:spcBef>
              <a:buNone/>
            </a:pPr>
            <a:r>
              <a:rPr lang="fr" dirty="0"/>
              <a:t>						</a:t>
            </a:r>
          </a:p>
          <a:p>
            <a:pPr lvl="0" rtl="0">
              <a:spcBef>
                <a:spcPts val="0"/>
              </a:spcBef>
              <a:buNone/>
            </a:pPr>
            <a:r>
              <a:rPr lang="fr" dirty="0"/>
              <a:t>			             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r>
              <a:rPr lang="fr" dirty="0"/>
              <a:t>						</a:t>
            </a:r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2350" y="2068850"/>
            <a:ext cx="1194824" cy="217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8325" y="2025125"/>
            <a:ext cx="993749" cy="1121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7571250" y="4704250"/>
            <a:ext cx="548699" cy="392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6</a:t>
            </a:fld>
            <a:endParaRPr lang="fr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Shape 926"/>
          <p:cNvSpPr txBox="1">
            <a:spLocks noGrp="1"/>
          </p:cNvSpPr>
          <p:nvPr>
            <p:ph type="title"/>
          </p:nvPr>
        </p:nvSpPr>
        <p:spPr>
          <a:xfrm>
            <a:off x="76200" y="-988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/>
              <a:t>Linked Open Data</a:t>
            </a:r>
          </a:p>
        </p:txBody>
      </p:sp>
      <p:pic>
        <p:nvPicPr>
          <p:cNvPr id="927" name="Shape 9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1850" y="656925"/>
            <a:ext cx="6902852" cy="4518450"/>
          </a:xfrm>
          <a:prstGeom prst="rect">
            <a:avLst/>
          </a:prstGeom>
          <a:noFill/>
          <a:ln>
            <a:noFill/>
          </a:ln>
        </p:spPr>
      </p:pic>
      <p:sp>
        <p:nvSpPr>
          <p:cNvPr id="928" name="Shape 928"/>
          <p:cNvSpPr txBox="1"/>
          <p:nvPr/>
        </p:nvSpPr>
        <p:spPr>
          <a:xfrm>
            <a:off x="7856325" y="758575"/>
            <a:ext cx="1247400" cy="45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/>
              <a:t>Janvier 2015</a:t>
            </a:r>
          </a:p>
        </p:txBody>
      </p:sp>
      <p:sp>
        <p:nvSpPr>
          <p:cNvPr id="929" name="Shape 929"/>
          <p:cNvSpPr txBox="1">
            <a:spLocks noGrp="1"/>
          </p:cNvSpPr>
          <p:nvPr>
            <p:ph type="sldNum" idx="12"/>
          </p:nvPr>
        </p:nvSpPr>
        <p:spPr>
          <a:xfrm>
            <a:off x="7571250" y="4704250"/>
            <a:ext cx="548699" cy="392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60</a:t>
            </a:fld>
            <a:endParaRPr lang="fr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Shape 981"/>
          <p:cNvSpPr txBox="1">
            <a:spLocks noGrp="1"/>
          </p:cNvSpPr>
          <p:nvPr>
            <p:ph type="sldNum" idx="12"/>
          </p:nvPr>
        </p:nvSpPr>
        <p:spPr>
          <a:xfrm>
            <a:off x="7571250" y="4704250"/>
            <a:ext cx="548699" cy="392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61</a:t>
            </a:fld>
            <a:endParaRPr lang="f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33338"/>
            <a:ext cx="528637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Shape 974"/>
          <p:cNvSpPr txBox="1">
            <a:spLocks noGrp="1"/>
          </p:cNvSpPr>
          <p:nvPr>
            <p:ph type="body" idx="1"/>
          </p:nvPr>
        </p:nvSpPr>
        <p:spPr>
          <a:xfrm>
            <a:off x="457200" y="26566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FR" dirty="0" smtClean="0"/>
              <a:t>les gouvernements et les entreprises s'y mettent, </a:t>
            </a:r>
            <a:endParaRPr dirty="0"/>
          </a:p>
        </p:txBody>
      </p:sp>
      <p:pic>
        <p:nvPicPr>
          <p:cNvPr id="975" name="Shape 9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552" y="987574"/>
            <a:ext cx="7544024" cy="4011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5972" y="4353366"/>
            <a:ext cx="840646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Pour continuer: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présentation de Tim </a:t>
            </a:r>
            <a:r>
              <a:rPr lang="fr-FR" dirty="0" err="1" smtClean="0">
                <a:solidFill>
                  <a:schemeClr val="bg1"/>
                </a:solidFill>
              </a:rPr>
              <a:t>Berners</a:t>
            </a:r>
            <a:r>
              <a:rPr lang="fr-FR" dirty="0" smtClean="0">
                <a:solidFill>
                  <a:schemeClr val="bg1"/>
                </a:solidFill>
              </a:rPr>
              <a:t> Lee - https</a:t>
            </a:r>
            <a:r>
              <a:rPr lang="fr-FR" dirty="0">
                <a:solidFill>
                  <a:schemeClr val="bg1"/>
                </a:solidFill>
              </a:rPr>
              <a:t>://</a:t>
            </a:r>
            <a:r>
              <a:rPr lang="fr-FR" dirty="0" smtClean="0">
                <a:solidFill>
                  <a:schemeClr val="bg1"/>
                </a:solidFill>
              </a:rPr>
              <a:t>data.gov.uk/linked-data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présentation de Fabien </a:t>
            </a:r>
            <a:r>
              <a:rPr lang="fr-FR" dirty="0" err="1" smtClean="0">
                <a:solidFill>
                  <a:schemeClr val="bg1"/>
                </a:solidFill>
              </a:rPr>
              <a:t>Gandon</a:t>
            </a:r>
            <a:r>
              <a:rPr lang="fr-FR" dirty="0">
                <a:solidFill>
                  <a:schemeClr val="bg1"/>
                </a:solidFill>
              </a:rPr>
              <a:t> - http://</a:t>
            </a:r>
            <a:r>
              <a:rPr lang="fr-FR" dirty="0" smtClean="0">
                <a:solidFill>
                  <a:schemeClr val="bg1"/>
                </a:solidFill>
              </a:rPr>
              <a:t>ci.emse.fr/seas-videos/20151216-FabienGandon-combined.mp4 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34739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4271" y="0"/>
            <a:ext cx="734785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232200" y="131737"/>
            <a:ext cx="8229600" cy="441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/>
              <a:t>Définition de  l’ontologie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7571250" y="4704250"/>
            <a:ext cx="548699" cy="392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7</a:t>
            </a:fld>
            <a:endParaRPr lang="fr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 l="1230" r="-1230"/>
          <a:stretch/>
        </p:blipFill>
        <p:spPr>
          <a:xfrm>
            <a:off x="1400175" y="0"/>
            <a:ext cx="77152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232200" y="131737"/>
            <a:ext cx="8229600" cy="441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/>
              <a:t>Concept / termes / intention / extension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7571250" y="4704250"/>
            <a:ext cx="548699" cy="392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8</a:t>
            </a:fld>
            <a:endParaRPr lang="fr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232200" y="131737"/>
            <a:ext cx="8229600" cy="441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dirty="0"/>
              <a:t>Relation de </a:t>
            </a:r>
            <a:r>
              <a:rPr lang="fr" dirty="0" smtClean="0"/>
              <a:t>subsomption </a:t>
            </a:r>
            <a:r>
              <a:rPr lang="fr" dirty="0"/>
              <a:t>: C </a:t>
            </a:r>
            <a:r>
              <a:rPr lang="fr" dirty="0">
                <a:solidFill>
                  <a:srgbClr val="FF0000"/>
                </a:solidFill>
              </a:rPr>
              <a:t>is a </a:t>
            </a:r>
            <a:r>
              <a:rPr lang="fr" dirty="0"/>
              <a:t>B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6029500" y="819125"/>
            <a:ext cx="763200" cy="43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Voiture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6458825" y="1981750"/>
            <a:ext cx="1542899" cy="43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Voiture</a:t>
            </a:r>
          </a:p>
          <a:p>
            <a:pPr lvl="0" rtl="0">
              <a:spcBef>
                <a:spcPts val="0"/>
              </a:spcBef>
              <a:buNone/>
            </a:pPr>
            <a:r>
              <a:rPr lang="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roues motrices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7352725" y="1497687"/>
            <a:ext cx="1542899" cy="43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Voiture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4 roues motrices</a:t>
            </a:r>
          </a:p>
        </p:txBody>
      </p:sp>
      <p:cxnSp>
        <p:nvCxnSpPr>
          <p:cNvPr id="148" name="Shape 148"/>
          <p:cNvCxnSpPr>
            <a:stCxn id="147" idx="0"/>
            <a:endCxn id="145" idx="2"/>
          </p:cNvCxnSpPr>
          <p:nvPr/>
        </p:nvCxnSpPr>
        <p:spPr>
          <a:xfrm rot="10800000">
            <a:off x="6411174" y="1253487"/>
            <a:ext cx="1713000" cy="244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9" name="Shape 149"/>
          <p:cNvCxnSpPr>
            <a:stCxn id="146" idx="0"/>
            <a:endCxn id="145" idx="2"/>
          </p:cNvCxnSpPr>
          <p:nvPr/>
        </p:nvCxnSpPr>
        <p:spPr>
          <a:xfrm rot="10800000">
            <a:off x="6410974" y="1253650"/>
            <a:ext cx="819300" cy="728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50" name="Shape 150"/>
          <p:cNvSpPr txBox="1"/>
          <p:nvPr/>
        </p:nvSpPr>
        <p:spPr>
          <a:xfrm>
            <a:off x="4289175" y="2053475"/>
            <a:ext cx="920099" cy="476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Voiture</a:t>
            </a:r>
          </a:p>
          <a:p>
            <a:pPr lvl="0" rtl="0">
              <a:spcBef>
                <a:spcPts val="0"/>
              </a:spcBef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Essence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4555475" y="2464475"/>
            <a:ext cx="1042200" cy="56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/>
              <a:t>Voiture</a:t>
            </a:r>
          </a:p>
          <a:p>
            <a:pPr lvl="0" rtl="0">
              <a:spcBef>
                <a:spcPts val="0"/>
              </a:spcBef>
              <a:buNone/>
            </a:pPr>
            <a:r>
              <a:rPr lang="fr"/>
              <a:t>Hybride</a:t>
            </a:r>
          </a:p>
        </p:txBody>
      </p:sp>
      <p:cxnSp>
        <p:nvCxnSpPr>
          <p:cNvPr id="152" name="Shape 152"/>
          <p:cNvCxnSpPr>
            <a:stCxn id="145" idx="2"/>
            <a:endCxn id="153" idx="0"/>
          </p:cNvCxnSpPr>
          <p:nvPr/>
        </p:nvCxnSpPr>
        <p:spPr>
          <a:xfrm flipH="1">
            <a:off x="5910100" y="1253525"/>
            <a:ext cx="501000" cy="102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54" name="Shape 154"/>
          <p:cNvCxnSpPr>
            <a:stCxn id="151" idx="0"/>
            <a:endCxn id="145" idx="2"/>
          </p:cNvCxnSpPr>
          <p:nvPr/>
        </p:nvCxnSpPr>
        <p:spPr>
          <a:xfrm rot="10800000" flipH="1">
            <a:off x="5076575" y="1253675"/>
            <a:ext cx="1334400" cy="1210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55" name="Shape 155"/>
          <p:cNvCxnSpPr>
            <a:stCxn id="150" idx="0"/>
            <a:endCxn id="145" idx="2"/>
          </p:cNvCxnSpPr>
          <p:nvPr/>
        </p:nvCxnSpPr>
        <p:spPr>
          <a:xfrm rot="10800000" flipH="1">
            <a:off x="4749224" y="1253375"/>
            <a:ext cx="1662000" cy="800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56" name="Shape 156"/>
          <p:cNvSpPr txBox="1"/>
          <p:nvPr/>
        </p:nvSpPr>
        <p:spPr>
          <a:xfrm>
            <a:off x="5108425" y="3289700"/>
            <a:ext cx="1855499" cy="56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Toyota Yaris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hybride</a:t>
            </a:r>
          </a:p>
        </p:txBody>
      </p:sp>
      <p:cxnSp>
        <p:nvCxnSpPr>
          <p:cNvPr id="157" name="Shape 157"/>
          <p:cNvCxnSpPr>
            <a:stCxn id="156" idx="0"/>
            <a:endCxn id="151" idx="2"/>
          </p:cNvCxnSpPr>
          <p:nvPr/>
        </p:nvCxnSpPr>
        <p:spPr>
          <a:xfrm rot="10800000">
            <a:off x="5076474" y="3027500"/>
            <a:ext cx="959700" cy="26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58" name="Shape 158"/>
          <p:cNvCxnSpPr>
            <a:stCxn id="156" idx="0"/>
            <a:endCxn id="146" idx="2"/>
          </p:cNvCxnSpPr>
          <p:nvPr/>
        </p:nvCxnSpPr>
        <p:spPr>
          <a:xfrm rot="10800000" flipH="1">
            <a:off x="6036174" y="2416100"/>
            <a:ext cx="1194000" cy="873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59" name="Shape 159"/>
          <p:cNvSpPr txBox="1"/>
          <p:nvPr/>
        </p:nvSpPr>
        <p:spPr>
          <a:xfrm>
            <a:off x="334525" y="1035600"/>
            <a:ext cx="1042200" cy="43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Personne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334525" y="1999022"/>
            <a:ext cx="1023300" cy="50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Adulte</a:t>
            </a:r>
          </a:p>
        </p:txBody>
      </p:sp>
      <p:cxnSp>
        <p:nvCxnSpPr>
          <p:cNvPr id="161" name="Shape 161"/>
          <p:cNvCxnSpPr>
            <a:stCxn id="160" idx="0"/>
            <a:endCxn id="159" idx="2"/>
          </p:cNvCxnSpPr>
          <p:nvPr/>
        </p:nvCxnSpPr>
        <p:spPr>
          <a:xfrm rot="10800000" flipH="1">
            <a:off x="846175" y="1470122"/>
            <a:ext cx="9600" cy="528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53" name="Shape 153"/>
          <p:cNvSpPr txBox="1"/>
          <p:nvPr/>
        </p:nvSpPr>
        <p:spPr>
          <a:xfrm>
            <a:off x="5389150" y="2279650"/>
            <a:ext cx="1042200" cy="43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Voiture</a:t>
            </a:r>
          </a:p>
          <a:p>
            <a:pPr lvl="0" rtl="0">
              <a:spcBef>
                <a:spcPts val="0"/>
              </a:spcBef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Electrique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4808975" y="699300"/>
            <a:ext cx="763200" cy="42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part of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485275" y="1474775"/>
            <a:ext cx="548099" cy="42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is a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6563375" y="2762187"/>
            <a:ext cx="548099" cy="42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is a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5115575" y="2990787"/>
            <a:ext cx="548099" cy="42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is a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7096775" y="1085787"/>
            <a:ext cx="548099" cy="42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is a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6563375" y="1542987"/>
            <a:ext cx="548099" cy="42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is a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5648975" y="1847787"/>
            <a:ext cx="548099" cy="42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is a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5115575" y="1847787"/>
            <a:ext cx="548099" cy="42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is a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510475" y="4408075"/>
            <a:ext cx="671400" cy="42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>
                <a:solidFill>
                  <a:srgbClr val="073763"/>
                </a:solidFill>
              </a:rPr>
              <a:t>Marie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4640700" y="4263725"/>
            <a:ext cx="1178400" cy="76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Toyota Yaris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fr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hybride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fr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mate  xyz</a:t>
            </a:r>
          </a:p>
        </p:txBody>
      </p:sp>
      <p:cxnSp>
        <p:nvCxnSpPr>
          <p:cNvPr id="172" name="Shape 172"/>
          <p:cNvCxnSpPr/>
          <p:nvPr/>
        </p:nvCxnSpPr>
        <p:spPr>
          <a:xfrm rot="10800000" flipH="1">
            <a:off x="5216600" y="3814575"/>
            <a:ext cx="806399" cy="5036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173" name="Shape 173"/>
          <p:cNvCxnSpPr>
            <a:stCxn id="170" idx="0"/>
            <a:endCxn id="160" idx="2"/>
          </p:cNvCxnSpPr>
          <p:nvPr/>
        </p:nvCxnSpPr>
        <p:spPr>
          <a:xfrm rot="10800000">
            <a:off x="846175" y="2502775"/>
            <a:ext cx="0" cy="1905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174" name="Shape 174"/>
          <p:cNvCxnSpPr>
            <a:stCxn id="171" idx="1"/>
            <a:endCxn id="170" idx="3"/>
          </p:cNvCxnSpPr>
          <p:nvPr/>
        </p:nvCxnSpPr>
        <p:spPr>
          <a:xfrm rot="10800000">
            <a:off x="1182000" y="4622374"/>
            <a:ext cx="3458700" cy="22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175" name="Shape 175"/>
          <p:cNvSpPr txBox="1"/>
          <p:nvPr/>
        </p:nvSpPr>
        <p:spPr>
          <a:xfrm>
            <a:off x="2103645" y="4263725"/>
            <a:ext cx="1140599" cy="35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appartient</a:t>
            </a:r>
            <a:r>
              <a:rPr lang="fr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"/>
              <a:t> 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x="5572775" y="3981387"/>
            <a:ext cx="548099" cy="42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is a</a:t>
            </a:r>
          </a:p>
        </p:txBody>
      </p:sp>
      <p:sp>
        <p:nvSpPr>
          <p:cNvPr id="177" name="Shape 177"/>
          <p:cNvSpPr txBox="1"/>
          <p:nvPr/>
        </p:nvSpPr>
        <p:spPr>
          <a:xfrm>
            <a:off x="409075" y="3074975"/>
            <a:ext cx="548099" cy="42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is a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3177350" y="808775"/>
            <a:ext cx="840899" cy="45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Moteur</a:t>
            </a:r>
          </a:p>
        </p:txBody>
      </p:sp>
      <p:cxnSp>
        <p:nvCxnSpPr>
          <p:cNvPr id="179" name="Shape 179"/>
          <p:cNvCxnSpPr>
            <a:stCxn id="145" idx="1"/>
            <a:endCxn id="178" idx="3"/>
          </p:cNvCxnSpPr>
          <p:nvPr/>
        </p:nvCxnSpPr>
        <p:spPr>
          <a:xfrm rot="10800000">
            <a:off x="4018300" y="1036325"/>
            <a:ext cx="2011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80" name="Shape 180"/>
          <p:cNvSpPr txBox="1"/>
          <p:nvPr/>
        </p:nvSpPr>
        <p:spPr>
          <a:xfrm>
            <a:off x="5421950" y="1280525"/>
            <a:ext cx="548099" cy="42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is a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sldNum" idx="12"/>
          </p:nvPr>
        </p:nvSpPr>
        <p:spPr>
          <a:xfrm>
            <a:off x="7571250" y="4704250"/>
            <a:ext cx="548699" cy="392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9</a:t>
            </a:fld>
            <a:endParaRPr lang="fr"/>
          </a:p>
        </p:txBody>
      </p:sp>
      <p:sp>
        <p:nvSpPr>
          <p:cNvPr id="182" name="Shape 182"/>
          <p:cNvSpPr txBox="1"/>
          <p:nvPr/>
        </p:nvSpPr>
        <p:spPr>
          <a:xfrm>
            <a:off x="6563375" y="95250"/>
            <a:ext cx="1292999" cy="52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Moyen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de transport</a:t>
            </a:r>
          </a:p>
        </p:txBody>
      </p:sp>
      <p:cxnSp>
        <p:nvCxnSpPr>
          <p:cNvPr id="183" name="Shape 183"/>
          <p:cNvCxnSpPr>
            <a:stCxn id="145" idx="0"/>
            <a:endCxn id="182" idx="2"/>
          </p:cNvCxnSpPr>
          <p:nvPr/>
        </p:nvCxnSpPr>
        <p:spPr>
          <a:xfrm rot="10800000" flipH="1">
            <a:off x="6411100" y="624125"/>
            <a:ext cx="798899" cy="195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84" name="Shape 184"/>
          <p:cNvSpPr txBox="1"/>
          <p:nvPr/>
        </p:nvSpPr>
        <p:spPr>
          <a:xfrm>
            <a:off x="6334775" y="399987"/>
            <a:ext cx="548099" cy="42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is a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1280025" y="2039972"/>
            <a:ext cx="1023300" cy="50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Femme</a:t>
            </a:r>
          </a:p>
        </p:txBody>
      </p:sp>
      <p:cxnSp>
        <p:nvCxnSpPr>
          <p:cNvPr id="186" name="Shape 186"/>
          <p:cNvCxnSpPr>
            <a:stCxn id="170" idx="0"/>
            <a:endCxn id="185" idx="2"/>
          </p:cNvCxnSpPr>
          <p:nvPr/>
        </p:nvCxnSpPr>
        <p:spPr>
          <a:xfrm rot="10800000" flipH="1">
            <a:off x="846175" y="2543575"/>
            <a:ext cx="945600" cy="1864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sp>
        <p:nvSpPr>
          <p:cNvPr id="187" name="Shape 187"/>
          <p:cNvSpPr txBox="1"/>
          <p:nvPr/>
        </p:nvSpPr>
        <p:spPr>
          <a:xfrm>
            <a:off x="1323475" y="1322375"/>
            <a:ext cx="548099" cy="42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is a</a:t>
            </a:r>
          </a:p>
        </p:txBody>
      </p:sp>
      <p:cxnSp>
        <p:nvCxnSpPr>
          <p:cNvPr id="188" name="Shape 188"/>
          <p:cNvCxnSpPr>
            <a:stCxn id="185" idx="0"/>
            <a:endCxn id="159" idx="2"/>
          </p:cNvCxnSpPr>
          <p:nvPr/>
        </p:nvCxnSpPr>
        <p:spPr>
          <a:xfrm rot="10800000">
            <a:off x="855675" y="1469972"/>
            <a:ext cx="936000" cy="570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89" name="Shape 189"/>
          <p:cNvSpPr txBox="1"/>
          <p:nvPr/>
        </p:nvSpPr>
        <p:spPr>
          <a:xfrm>
            <a:off x="1506825" y="3114400"/>
            <a:ext cx="548099" cy="42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is a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Sfeir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1992</Words>
  <Application>Microsoft Office PowerPoint</Application>
  <PresentationFormat>Affichage à l'écran (16:9)</PresentationFormat>
  <Paragraphs>494</Paragraphs>
  <Slides>63</Slides>
  <Notes>62</Notes>
  <HiddenSlides>14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63</vt:i4>
      </vt:variant>
    </vt:vector>
  </HeadingPairs>
  <TitlesOfParts>
    <vt:vector size="70" baseType="lpstr">
      <vt:lpstr>Arial</vt:lpstr>
      <vt:lpstr>Dosis</vt:lpstr>
      <vt:lpstr>Consolas</vt:lpstr>
      <vt:lpstr>Calibri</vt:lpstr>
      <vt:lpstr>Comfortaa</vt:lpstr>
      <vt:lpstr>Courier New</vt:lpstr>
      <vt:lpstr>Template Sfeir</vt:lpstr>
      <vt:lpstr>Modelling knowledge Introduction au Web Sémantique</vt:lpstr>
      <vt:lpstr>Ce que voit un humain</vt:lpstr>
      <vt:lpstr>Pour la machine</vt:lpstr>
      <vt:lpstr>  Le Web Sémantique mentionné par Tim Berners-Lee  en 1994 à WWW</vt:lpstr>
      <vt:lpstr>Ce qu’il faut faire :</vt:lpstr>
      <vt:lpstr>Comment ?</vt:lpstr>
      <vt:lpstr>Définition de  l’ontologie</vt:lpstr>
      <vt:lpstr>Concept / termes / intention / extension</vt:lpstr>
      <vt:lpstr>Relation de subsomption : C is a B</vt:lpstr>
      <vt:lpstr>Relation de mérologie (part of)</vt:lpstr>
      <vt:lpstr>Foundational Model of Anatomy</vt:lpstr>
      <vt:lpstr>Niveaux d’interopérabilités</vt:lpstr>
      <vt:lpstr>Présentation PowerPoint</vt:lpstr>
      <vt:lpstr>Les Formalismes du Web Sémantique</vt:lpstr>
      <vt:lpstr>RDF</vt:lpstr>
      <vt:lpstr>RDF : un modèle de triplets</vt:lpstr>
      <vt:lpstr>Contenu non interprétable par la machine</vt:lpstr>
      <vt:lpstr>Identification : Ressources &amp; Relations</vt:lpstr>
      <vt:lpstr>Phrases simples</vt:lpstr>
      <vt:lpstr>Triplets RDF : interprétables par la machine</vt:lpstr>
      <vt:lpstr>Présentation PowerPoint</vt:lpstr>
      <vt:lpstr>Présentation PowerPoint</vt:lpstr>
      <vt:lpstr>URI : Uniforme Resource Identifier</vt:lpstr>
      <vt:lpstr>Présentation PowerPoint</vt:lpstr>
      <vt:lpstr>Règles pour écrire des triples RDF</vt:lpstr>
      <vt:lpstr>Linked Data</vt:lpstr>
      <vt:lpstr>(l'une des ~) syntaxes RDF - N-Triple</vt:lpstr>
      <vt:lpstr>(l'une des ~) syntaxes RDF - Turtle</vt:lpstr>
      <vt:lpstr>(l'une des ~) syntaxes RDF - Turtle</vt:lpstr>
      <vt:lpstr>(l'une des ~) syntaxes RDF - Turtle</vt:lpstr>
      <vt:lpstr>Les Primitives RDF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Ontology Web Language (OWL)</vt:lpstr>
      <vt:lpstr>Présentation PowerPoint</vt:lpstr>
      <vt:lpstr>Primitives de OWL</vt:lpstr>
      <vt:lpstr>Les Formalismes du Web Sémantique</vt:lpstr>
      <vt:lpstr>SPARQL en trois parties</vt:lpstr>
      <vt:lpstr>SPARQL : langage de requêtes</vt:lpstr>
      <vt:lpstr>Structure d’une requête</vt:lpstr>
      <vt:lpstr>Requête simple : personnes et leur nom</vt:lpstr>
      <vt:lpstr>Exemple de résultats</vt:lpstr>
      <vt:lpstr>FILTER: Les personnes de plus de 18 ans  </vt:lpstr>
      <vt:lpstr>OPTIONAL : retourne l'âge si disponible</vt:lpstr>
      <vt:lpstr>UNION pour donner des modèles alternatifs dans une requête</vt:lpstr>
      <vt:lpstr>ORDER BY &amp; LIMIT &amp; OFFSET</vt:lpstr>
      <vt:lpstr>ASK ? “true” ou “false”</vt:lpstr>
      <vt:lpstr>CONSTRUCT</vt:lpstr>
      <vt:lpstr>SPARQL : API universelle d'accès aux données ?</vt:lpstr>
      <vt:lpstr>Présentation PowerPoint</vt:lpstr>
      <vt:lpstr>Présentation PowerPoint</vt:lpstr>
      <vt:lpstr>Linked Open Data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au  Web Sémantique</dc:title>
  <dc:creator>LEFRANCOIS Maxime</dc:creator>
  <cp:lastModifiedBy>Maxime Lefrançois</cp:lastModifiedBy>
  <cp:revision>11</cp:revision>
  <dcterms:modified xsi:type="dcterms:W3CDTF">2016-05-04T13:38:48Z</dcterms:modified>
</cp:coreProperties>
</file>